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3" r:id="rId4"/>
    <p:sldMasterId id="2147483655" r:id="rId5"/>
    <p:sldMasterId id="2147483657" r:id="rId6"/>
  </p:sldMasterIdLst>
  <p:notesMasterIdLst>
    <p:notesMasterId r:id="rId38"/>
  </p:notesMasterIdLst>
  <p:handoutMasterIdLst>
    <p:handoutMasterId r:id="rId39"/>
  </p:handoutMasterIdLst>
  <p:sldIdLst>
    <p:sldId id="317" r:id="rId7"/>
    <p:sldId id="318" r:id="rId8"/>
    <p:sldId id="319" r:id="rId9"/>
    <p:sldId id="320" r:id="rId10"/>
    <p:sldId id="359" r:id="rId11"/>
    <p:sldId id="322" r:id="rId12"/>
    <p:sldId id="323" r:id="rId13"/>
    <p:sldId id="360" r:id="rId14"/>
    <p:sldId id="325" r:id="rId15"/>
    <p:sldId id="344" r:id="rId16"/>
    <p:sldId id="326" r:id="rId17"/>
    <p:sldId id="327" r:id="rId18"/>
    <p:sldId id="342" r:id="rId19"/>
    <p:sldId id="330" r:id="rId20"/>
    <p:sldId id="341" r:id="rId21"/>
    <p:sldId id="348" r:id="rId22"/>
    <p:sldId id="357" r:id="rId23"/>
    <p:sldId id="355" r:id="rId24"/>
    <p:sldId id="356" r:id="rId25"/>
    <p:sldId id="331" r:id="rId26"/>
    <p:sldId id="352" r:id="rId27"/>
    <p:sldId id="351" r:id="rId28"/>
    <p:sldId id="332" r:id="rId29"/>
    <p:sldId id="353" r:id="rId30"/>
    <p:sldId id="354" r:id="rId31"/>
    <p:sldId id="346" r:id="rId32"/>
    <p:sldId id="362" r:id="rId33"/>
    <p:sldId id="361" r:id="rId34"/>
    <p:sldId id="336" r:id="rId35"/>
    <p:sldId id="338" r:id="rId36"/>
    <p:sldId id="349"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Daninger" initials="AD" lastIdx="2" clrIdx="0">
    <p:extLst>
      <p:ext uri="{19B8F6BF-5375-455C-9EA6-DF929625EA0E}">
        <p15:presenceInfo xmlns:p15="http://schemas.microsoft.com/office/powerpoint/2012/main" userId="S-1-5-21-1343024091-839522115-226527043-345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EE252"/>
    <a:srgbClr val="2578B2"/>
    <a:srgbClr val="FA2F47"/>
    <a:srgbClr val="F6902D"/>
    <a:srgbClr val="3A94D2"/>
    <a:srgbClr val="3A92D1"/>
    <a:srgbClr val="01497B"/>
    <a:srgbClr val="F9A23B"/>
    <a:srgbClr val="3A94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8" autoAdjust="0"/>
    <p:restoredTop sz="93584" autoAdjust="0"/>
  </p:normalViewPr>
  <p:slideViewPr>
    <p:cSldViewPr snapToGrid="0" snapToObjects="1">
      <p:cViewPr varScale="1">
        <p:scale>
          <a:sx n="76" d="100"/>
          <a:sy n="76" d="100"/>
        </p:scale>
        <p:origin x="1068" y="84"/>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entury Gothic" panose="020B0502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C2EA70-37A3-FC42-9A2C-99E4F571E194}" type="datetimeFigureOut">
              <a:rPr lang="en-US" smtClean="0">
                <a:latin typeface="Century Gothic" panose="020B0502020202020204" pitchFamily="34" charset="0"/>
              </a:rPr>
              <a:t>7/30/2023</a:t>
            </a:fld>
            <a:endParaRPr lang="en-US" dirty="0">
              <a:latin typeface="Century Gothic" panose="020B0502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Century Gothic" panose="020B0502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096585-7767-AF42-B230-4C568285E0BB}" type="slidenum">
              <a:rPr lang="en-US" smtClean="0">
                <a:latin typeface="Century Gothic" panose="020B0502020202020204" pitchFamily="34" charset="0"/>
              </a:rPr>
              <a:t>‹#›</a:t>
            </a:fld>
            <a:endParaRPr lang="en-US" dirty="0">
              <a:latin typeface="Century Gothic" panose="020B0502020202020204" pitchFamily="34" charset="0"/>
            </a:endParaRPr>
          </a:p>
        </p:txBody>
      </p:sp>
    </p:spTree>
    <p:extLst>
      <p:ext uri="{BB962C8B-B14F-4D97-AF65-F5344CB8AC3E}">
        <p14:creationId xmlns:p14="http://schemas.microsoft.com/office/powerpoint/2010/main" val="19819611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entury Gothic" panose="020B0502020202020204" pitchFamily="34" charset="0"/>
              </a:defRPr>
            </a:lvl1pPr>
          </a:lstStyle>
          <a:p>
            <a:fld id="{CA484F13-BE65-3544-872C-1A0830CB2CA5}" type="datetimeFigureOut">
              <a:rPr lang="en-US" smtClean="0"/>
              <a:pPr/>
              <a:t>7/30/2023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2AE8271C-0459-ED4F-8B6A-64CF3A33F0C3}" type="slidenum">
              <a:rPr lang="en-US" smtClean="0"/>
              <a:pPr/>
              <a:t>‹#›</a:t>
            </a:fld>
            <a:endParaRPr lang="en-US" dirty="0"/>
          </a:p>
        </p:txBody>
      </p:sp>
    </p:spTree>
    <p:extLst>
      <p:ext uri="{BB962C8B-B14F-4D97-AF65-F5344CB8AC3E}">
        <p14:creationId xmlns:p14="http://schemas.microsoft.com/office/powerpoint/2010/main" val="25857949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Century Gothic" panose="020B0502020202020204" pitchFamily="34" charset="0"/>
        <a:ea typeface="+mn-ea"/>
        <a:cs typeface="+mn-cs"/>
      </a:defRPr>
    </a:lvl1pPr>
    <a:lvl2pPr marL="457200" algn="l" defTabSz="457200" rtl="0" eaLnBrk="1" latinLnBrk="0" hangingPunct="1">
      <a:defRPr sz="1200" kern="1200">
        <a:solidFill>
          <a:schemeClr val="tx1"/>
        </a:solidFill>
        <a:latin typeface="Century Gothic" panose="020B0502020202020204" pitchFamily="34" charset="0"/>
        <a:ea typeface="+mn-ea"/>
        <a:cs typeface="+mn-cs"/>
      </a:defRPr>
    </a:lvl2pPr>
    <a:lvl3pPr marL="914400" algn="l" defTabSz="457200" rtl="0" eaLnBrk="1" latinLnBrk="0" hangingPunct="1">
      <a:defRPr sz="1200" kern="1200">
        <a:solidFill>
          <a:schemeClr val="tx1"/>
        </a:solidFill>
        <a:latin typeface="Century Gothic" panose="020B0502020202020204" pitchFamily="34" charset="0"/>
        <a:ea typeface="+mn-ea"/>
        <a:cs typeface="+mn-cs"/>
      </a:defRPr>
    </a:lvl3pPr>
    <a:lvl4pPr marL="1371600" algn="l" defTabSz="457200" rtl="0" eaLnBrk="1" latinLnBrk="0" hangingPunct="1">
      <a:defRPr sz="1200" kern="1200">
        <a:solidFill>
          <a:schemeClr val="tx1"/>
        </a:solidFill>
        <a:latin typeface="Century Gothic" panose="020B0502020202020204" pitchFamily="34" charset="0"/>
        <a:ea typeface="+mn-ea"/>
        <a:cs typeface="+mn-cs"/>
      </a:defRPr>
    </a:lvl4pPr>
    <a:lvl5pPr marL="1828800" algn="l" defTabSz="457200" rtl="0" eaLnBrk="1" latinLnBrk="0" hangingPunct="1">
      <a:defRPr sz="1200" kern="1200">
        <a:solidFill>
          <a:schemeClr val="tx1"/>
        </a:solidFill>
        <a:latin typeface="Century Gothic" panose="020B0502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JC</a:t>
            </a:r>
            <a:endParaRPr lang="en-US" dirty="0"/>
          </a:p>
        </p:txBody>
      </p:sp>
      <p:sp>
        <p:nvSpPr>
          <p:cNvPr id="4" name="Slide Number Placeholder 3"/>
          <p:cNvSpPr>
            <a:spLocks noGrp="1"/>
          </p:cNvSpPr>
          <p:nvPr>
            <p:ph type="sldNum" sz="quarter" idx="10"/>
          </p:nvPr>
        </p:nvSpPr>
        <p:spPr/>
        <p:txBody>
          <a:bodyPr/>
          <a:lstStyle/>
          <a:p>
            <a:fld id="{2AE8271C-0459-ED4F-8B6A-64CF3A33F0C3}" type="slidenum">
              <a:rPr lang="en-US" smtClean="0"/>
              <a:pPr/>
              <a:t>1</a:t>
            </a:fld>
            <a:endParaRPr lang="en-US" dirty="0"/>
          </a:p>
        </p:txBody>
      </p:sp>
    </p:spTree>
    <p:extLst>
      <p:ext uri="{BB962C8B-B14F-4D97-AF65-F5344CB8AC3E}">
        <p14:creationId xmlns:p14="http://schemas.microsoft.com/office/powerpoint/2010/main" val="3236991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HR</a:t>
            </a:r>
            <a:endParaRPr lang="en-US" dirty="0"/>
          </a:p>
        </p:txBody>
      </p:sp>
      <p:sp>
        <p:nvSpPr>
          <p:cNvPr id="4" name="Slide Number Placeholder 3"/>
          <p:cNvSpPr>
            <a:spLocks noGrp="1"/>
          </p:cNvSpPr>
          <p:nvPr>
            <p:ph type="sldNum" sz="quarter" idx="10"/>
          </p:nvPr>
        </p:nvSpPr>
        <p:spPr/>
        <p:txBody>
          <a:bodyPr/>
          <a:lstStyle/>
          <a:p>
            <a:fld id="{2AE8271C-0459-ED4F-8B6A-64CF3A33F0C3}" type="slidenum">
              <a:rPr lang="en-US" smtClean="0"/>
              <a:pPr/>
              <a:t>10</a:t>
            </a:fld>
            <a:endParaRPr lang="en-US" dirty="0"/>
          </a:p>
        </p:txBody>
      </p:sp>
    </p:spTree>
    <p:extLst>
      <p:ext uri="{BB962C8B-B14F-4D97-AF65-F5344CB8AC3E}">
        <p14:creationId xmlns:p14="http://schemas.microsoft.com/office/powerpoint/2010/main" val="2415796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HR</a:t>
            </a:r>
            <a:endParaRPr lang="en-US" dirty="0"/>
          </a:p>
        </p:txBody>
      </p:sp>
      <p:sp>
        <p:nvSpPr>
          <p:cNvPr id="4" name="Slide Number Placeholder 3"/>
          <p:cNvSpPr>
            <a:spLocks noGrp="1"/>
          </p:cNvSpPr>
          <p:nvPr>
            <p:ph type="sldNum" sz="quarter" idx="10"/>
          </p:nvPr>
        </p:nvSpPr>
        <p:spPr/>
        <p:txBody>
          <a:bodyPr/>
          <a:lstStyle/>
          <a:p>
            <a:fld id="{2AE8271C-0459-ED4F-8B6A-64CF3A33F0C3}" type="slidenum">
              <a:rPr lang="en-US" smtClean="0"/>
              <a:pPr/>
              <a:t>11</a:t>
            </a:fld>
            <a:endParaRPr lang="en-US" dirty="0"/>
          </a:p>
        </p:txBody>
      </p:sp>
    </p:spTree>
    <p:extLst>
      <p:ext uri="{BB962C8B-B14F-4D97-AF65-F5344CB8AC3E}">
        <p14:creationId xmlns:p14="http://schemas.microsoft.com/office/powerpoint/2010/main" val="3348067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HR</a:t>
            </a:r>
            <a:endParaRPr lang="en-US" dirty="0"/>
          </a:p>
        </p:txBody>
      </p:sp>
      <p:sp>
        <p:nvSpPr>
          <p:cNvPr id="4" name="Slide Number Placeholder 3"/>
          <p:cNvSpPr>
            <a:spLocks noGrp="1"/>
          </p:cNvSpPr>
          <p:nvPr>
            <p:ph type="sldNum" sz="quarter" idx="10"/>
          </p:nvPr>
        </p:nvSpPr>
        <p:spPr/>
        <p:txBody>
          <a:bodyPr/>
          <a:lstStyle/>
          <a:p>
            <a:fld id="{2AE8271C-0459-ED4F-8B6A-64CF3A33F0C3}" type="slidenum">
              <a:rPr lang="en-US" smtClean="0"/>
              <a:pPr/>
              <a:t>12</a:t>
            </a:fld>
            <a:endParaRPr lang="en-US" dirty="0"/>
          </a:p>
        </p:txBody>
      </p:sp>
    </p:spTree>
    <p:extLst>
      <p:ext uri="{BB962C8B-B14F-4D97-AF65-F5344CB8AC3E}">
        <p14:creationId xmlns:p14="http://schemas.microsoft.com/office/powerpoint/2010/main" val="2499169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HR</a:t>
            </a:r>
            <a:endParaRPr lang="en-US" dirty="0"/>
          </a:p>
        </p:txBody>
      </p:sp>
      <p:sp>
        <p:nvSpPr>
          <p:cNvPr id="4" name="Slide Number Placeholder 3"/>
          <p:cNvSpPr>
            <a:spLocks noGrp="1"/>
          </p:cNvSpPr>
          <p:nvPr>
            <p:ph type="sldNum" sz="quarter" idx="10"/>
          </p:nvPr>
        </p:nvSpPr>
        <p:spPr/>
        <p:txBody>
          <a:bodyPr/>
          <a:lstStyle/>
          <a:p>
            <a:fld id="{2AE8271C-0459-ED4F-8B6A-64CF3A33F0C3}" type="slidenum">
              <a:rPr lang="en-US" smtClean="0"/>
              <a:pPr/>
              <a:t>13</a:t>
            </a:fld>
            <a:endParaRPr lang="en-US" dirty="0"/>
          </a:p>
        </p:txBody>
      </p:sp>
    </p:spTree>
    <p:extLst>
      <p:ext uri="{BB962C8B-B14F-4D97-AF65-F5344CB8AC3E}">
        <p14:creationId xmlns:p14="http://schemas.microsoft.com/office/powerpoint/2010/main" val="4086961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JC</a:t>
            </a:r>
          </a:p>
          <a:p>
            <a:r>
              <a:rPr lang="en-US" dirty="0" smtClean="0"/>
              <a:t>HCAC = HEALTH CARE REQUIRED CONDITIONS</a:t>
            </a:r>
            <a:endParaRPr lang="en-US" dirty="0"/>
          </a:p>
        </p:txBody>
      </p:sp>
      <p:sp>
        <p:nvSpPr>
          <p:cNvPr id="4" name="Slide Number Placeholder 3"/>
          <p:cNvSpPr>
            <a:spLocks noGrp="1"/>
          </p:cNvSpPr>
          <p:nvPr>
            <p:ph type="sldNum" sz="quarter" idx="10"/>
          </p:nvPr>
        </p:nvSpPr>
        <p:spPr/>
        <p:txBody>
          <a:bodyPr/>
          <a:lstStyle/>
          <a:p>
            <a:fld id="{2AE8271C-0459-ED4F-8B6A-64CF3A33F0C3}" type="slidenum">
              <a:rPr lang="en-US" smtClean="0"/>
              <a:pPr/>
              <a:t>14</a:t>
            </a:fld>
            <a:endParaRPr lang="en-US" dirty="0"/>
          </a:p>
        </p:txBody>
      </p:sp>
    </p:spTree>
    <p:extLst>
      <p:ext uri="{BB962C8B-B14F-4D97-AF65-F5344CB8AC3E}">
        <p14:creationId xmlns:p14="http://schemas.microsoft.com/office/powerpoint/2010/main" val="529664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JC</a:t>
            </a:r>
            <a:endParaRPr lang="en-US" dirty="0"/>
          </a:p>
        </p:txBody>
      </p:sp>
      <p:sp>
        <p:nvSpPr>
          <p:cNvPr id="4" name="Slide Number Placeholder 3"/>
          <p:cNvSpPr>
            <a:spLocks noGrp="1"/>
          </p:cNvSpPr>
          <p:nvPr>
            <p:ph type="sldNum" sz="quarter" idx="10"/>
          </p:nvPr>
        </p:nvSpPr>
        <p:spPr/>
        <p:txBody>
          <a:bodyPr/>
          <a:lstStyle/>
          <a:p>
            <a:fld id="{2AE8271C-0459-ED4F-8B6A-64CF3A33F0C3}" type="slidenum">
              <a:rPr lang="en-US" smtClean="0"/>
              <a:pPr/>
              <a:t>15</a:t>
            </a:fld>
            <a:endParaRPr lang="en-US" dirty="0"/>
          </a:p>
        </p:txBody>
      </p:sp>
    </p:spTree>
    <p:extLst>
      <p:ext uri="{BB962C8B-B14F-4D97-AF65-F5344CB8AC3E}">
        <p14:creationId xmlns:p14="http://schemas.microsoft.com/office/powerpoint/2010/main" val="2780302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JC</a:t>
            </a:r>
            <a:endParaRPr lang="en-US" dirty="0"/>
          </a:p>
        </p:txBody>
      </p:sp>
      <p:sp>
        <p:nvSpPr>
          <p:cNvPr id="4" name="Slide Number Placeholder 3"/>
          <p:cNvSpPr>
            <a:spLocks noGrp="1"/>
          </p:cNvSpPr>
          <p:nvPr>
            <p:ph type="sldNum" sz="quarter" idx="10"/>
          </p:nvPr>
        </p:nvSpPr>
        <p:spPr/>
        <p:txBody>
          <a:bodyPr/>
          <a:lstStyle/>
          <a:p>
            <a:fld id="{2AE8271C-0459-ED4F-8B6A-64CF3A33F0C3}" type="slidenum">
              <a:rPr lang="en-US" smtClean="0"/>
              <a:pPr/>
              <a:t>16</a:t>
            </a:fld>
            <a:endParaRPr lang="en-US" dirty="0"/>
          </a:p>
        </p:txBody>
      </p:sp>
    </p:spTree>
    <p:extLst>
      <p:ext uri="{BB962C8B-B14F-4D97-AF65-F5344CB8AC3E}">
        <p14:creationId xmlns:p14="http://schemas.microsoft.com/office/powerpoint/2010/main" val="852543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JC</a:t>
            </a:r>
            <a:endParaRPr lang="en-US" dirty="0"/>
          </a:p>
        </p:txBody>
      </p:sp>
      <p:sp>
        <p:nvSpPr>
          <p:cNvPr id="4" name="Slide Number Placeholder 3"/>
          <p:cNvSpPr>
            <a:spLocks noGrp="1"/>
          </p:cNvSpPr>
          <p:nvPr>
            <p:ph type="sldNum" sz="quarter" idx="10"/>
          </p:nvPr>
        </p:nvSpPr>
        <p:spPr/>
        <p:txBody>
          <a:bodyPr/>
          <a:lstStyle/>
          <a:p>
            <a:fld id="{2AE8271C-0459-ED4F-8B6A-64CF3A33F0C3}" type="slidenum">
              <a:rPr lang="en-US" smtClean="0"/>
              <a:pPr/>
              <a:t>17</a:t>
            </a:fld>
            <a:endParaRPr lang="en-US" dirty="0"/>
          </a:p>
        </p:txBody>
      </p:sp>
    </p:spTree>
    <p:extLst>
      <p:ext uri="{BB962C8B-B14F-4D97-AF65-F5344CB8AC3E}">
        <p14:creationId xmlns:p14="http://schemas.microsoft.com/office/powerpoint/2010/main" val="1666723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JC</a:t>
            </a:r>
            <a:endParaRPr lang="en-US" dirty="0"/>
          </a:p>
        </p:txBody>
      </p:sp>
      <p:sp>
        <p:nvSpPr>
          <p:cNvPr id="4" name="Slide Number Placeholder 3"/>
          <p:cNvSpPr>
            <a:spLocks noGrp="1"/>
          </p:cNvSpPr>
          <p:nvPr>
            <p:ph type="sldNum" sz="quarter" idx="10"/>
          </p:nvPr>
        </p:nvSpPr>
        <p:spPr/>
        <p:txBody>
          <a:bodyPr/>
          <a:lstStyle/>
          <a:p>
            <a:fld id="{2AE8271C-0459-ED4F-8B6A-64CF3A33F0C3}" type="slidenum">
              <a:rPr lang="en-US" smtClean="0"/>
              <a:pPr/>
              <a:t>18</a:t>
            </a:fld>
            <a:endParaRPr lang="en-US" dirty="0"/>
          </a:p>
        </p:txBody>
      </p:sp>
    </p:spTree>
    <p:extLst>
      <p:ext uri="{BB962C8B-B14F-4D97-AF65-F5344CB8AC3E}">
        <p14:creationId xmlns:p14="http://schemas.microsoft.com/office/powerpoint/2010/main" val="2934142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JC</a:t>
            </a:r>
            <a:endParaRPr lang="en-US" dirty="0"/>
          </a:p>
        </p:txBody>
      </p:sp>
      <p:sp>
        <p:nvSpPr>
          <p:cNvPr id="4" name="Slide Number Placeholder 3"/>
          <p:cNvSpPr>
            <a:spLocks noGrp="1"/>
          </p:cNvSpPr>
          <p:nvPr>
            <p:ph type="sldNum" sz="quarter" idx="10"/>
          </p:nvPr>
        </p:nvSpPr>
        <p:spPr/>
        <p:txBody>
          <a:bodyPr/>
          <a:lstStyle/>
          <a:p>
            <a:fld id="{2AE8271C-0459-ED4F-8B6A-64CF3A33F0C3}" type="slidenum">
              <a:rPr lang="en-US" smtClean="0"/>
              <a:pPr/>
              <a:t>19</a:t>
            </a:fld>
            <a:endParaRPr lang="en-US" dirty="0"/>
          </a:p>
        </p:txBody>
      </p:sp>
    </p:spTree>
    <p:extLst>
      <p:ext uri="{BB962C8B-B14F-4D97-AF65-F5344CB8AC3E}">
        <p14:creationId xmlns:p14="http://schemas.microsoft.com/office/powerpoint/2010/main" val="2189029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JC</a:t>
            </a:r>
            <a:endParaRPr lang="en-US" dirty="0"/>
          </a:p>
        </p:txBody>
      </p:sp>
      <p:sp>
        <p:nvSpPr>
          <p:cNvPr id="4" name="Slide Number Placeholder 3"/>
          <p:cNvSpPr>
            <a:spLocks noGrp="1"/>
          </p:cNvSpPr>
          <p:nvPr>
            <p:ph type="sldNum" sz="quarter" idx="10"/>
          </p:nvPr>
        </p:nvSpPr>
        <p:spPr/>
        <p:txBody>
          <a:bodyPr/>
          <a:lstStyle/>
          <a:p>
            <a:fld id="{2AE8271C-0459-ED4F-8B6A-64CF3A33F0C3}" type="slidenum">
              <a:rPr lang="en-US" smtClean="0"/>
              <a:pPr/>
              <a:t>2</a:t>
            </a:fld>
            <a:endParaRPr lang="en-US" dirty="0"/>
          </a:p>
        </p:txBody>
      </p:sp>
    </p:spTree>
    <p:extLst>
      <p:ext uri="{BB962C8B-B14F-4D97-AF65-F5344CB8AC3E}">
        <p14:creationId xmlns:p14="http://schemas.microsoft.com/office/powerpoint/2010/main" val="2164876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HR</a:t>
            </a:r>
            <a:endParaRPr lang="en-US" dirty="0"/>
          </a:p>
        </p:txBody>
      </p:sp>
      <p:sp>
        <p:nvSpPr>
          <p:cNvPr id="4" name="Slide Number Placeholder 3"/>
          <p:cNvSpPr>
            <a:spLocks noGrp="1"/>
          </p:cNvSpPr>
          <p:nvPr>
            <p:ph type="sldNum" sz="quarter" idx="10"/>
          </p:nvPr>
        </p:nvSpPr>
        <p:spPr/>
        <p:txBody>
          <a:bodyPr/>
          <a:lstStyle/>
          <a:p>
            <a:fld id="{2AE8271C-0459-ED4F-8B6A-64CF3A33F0C3}" type="slidenum">
              <a:rPr lang="en-US" smtClean="0"/>
              <a:pPr/>
              <a:t>20</a:t>
            </a:fld>
            <a:endParaRPr lang="en-US" dirty="0"/>
          </a:p>
        </p:txBody>
      </p:sp>
    </p:spTree>
    <p:extLst>
      <p:ext uri="{BB962C8B-B14F-4D97-AF65-F5344CB8AC3E}">
        <p14:creationId xmlns:p14="http://schemas.microsoft.com/office/powerpoint/2010/main" val="240656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HR</a:t>
            </a:r>
            <a:endParaRPr lang="en-US" dirty="0"/>
          </a:p>
        </p:txBody>
      </p:sp>
      <p:sp>
        <p:nvSpPr>
          <p:cNvPr id="4" name="Slide Number Placeholder 3"/>
          <p:cNvSpPr>
            <a:spLocks noGrp="1"/>
          </p:cNvSpPr>
          <p:nvPr>
            <p:ph type="sldNum" sz="quarter" idx="10"/>
          </p:nvPr>
        </p:nvSpPr>
        <p:spPr/>
        <p:txBody>
          <a:bodyPr/>
          <a:lstStyle/>
          <a:p>
            <a:fld id="{2AE8271C-0459-ED4F-8B6A-64CF3A33F0C3}" type="slidenum">
              <a:rPr lang="en-US" smtClean="0"/>
              <a:pPr/>
              <a:t>21</a:t>
            </a:fld>
            <a:endParaRPr lang="en-US" dirty="0"/>
          </a:p>
        </p:txBody>
      </p:sp>
    </p:spTree>
    <p:extLst>
      <p:ext uri="{BB962C8B-B14F-4D97-AF65-F5344CB8AC3E}">
        <p14:creationId xmlns:p14="http://schemas.microsoft.com/office/powerpoint/2010/main" val="2711083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HR</a:t>
            </a:r>
            <a:endParaRPr lang="en-US" dirty="0"/>
          </a:p>
        </p:txBody>
      </p:sp>
      <p:sp>
        <p:nvSpPr>
          <p:cNvPr id="4" name="Slide Number Placeholder 3"/>
          <p:cNvSpPr>
            <a:spLocks noGrp="1"/>
          </p:cNvSpPr>
          <p:nvPr>
            <p:ph type="sldNum" sz="quarter" idx="10"/>
          </p:nvPr>
        </p:nvSpPr>
        <p:spPr/>
        <p:txBody>
          <a:bodyPr/>
          <a:lstStyle/>
          <a:p>
            <a:fld id="{2AE8271C-0459-ED4F-8B6A-64CF3A33F0C3}" type="slidenum">
              <a:rPr lang="en-US" smtClean="0"/>
              <a:pPr/>
              <a:t>22</a:t>
            </a:fld>
            <a:endParaRPr lang="en-US" dirty="0"/>
          </a:p>
        </p:txBody>
      </p:sp>
    </p:spTree>
    <p:extLst>
      <p:ext uri="{BB962C8B-B14F-4D97-AF65-F5344CB8AC3E}">
        <p14:creationId xmlns:p14="http://schemas.microsoft.com/office/powerpoint/2010/main" val="1106050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HR</a:t>
            </a:r>
            <a:endParaRPr lang="en-US" dirty="0"/>
          </a:p>
        </p:txBody>
      </p:sp>
      <p:sp>
        <p:nvSpPr>
          <p:cNvPr id="4" name="Slide Number Placeholder 3"/>
          <p:cNvSpPr>
            <a:spLocks noGrp="1"/>
          </p:cNvSpPr>
          <p:nvPr>
            <p:ph type="sldNum" sz="quarter" idx="10"/>
          </p:nvPr>
        </p:nvSpPr>
        <p:spPr/>
        <p:txBody>
          <a:bodyPr/>
          <a:lstStyle/>
          <a:p>
            <a:fld id="{2AE8271C-0459-ED4F-8B6A-64CF3A33F0C3}" type="slidenum">
              <a:rPr lang="en-US" smtClean="0"/>
              <a:pPr/>
              <a:t>23</a:t>
            </a:fld>
            <a:endParaRPr lang="en-US" dirty="0"/>
          </a:p>
        </p:txBody>
      </p:sp>
    </p:spTree>
    <p:extLst>
      <p:ext uri="{BB962C8B-B14F-4D97-AF65-F5344CB8AC3E}">
        <p14:creationId xmlns:p14="http://schemas.microsoft.com/office/powerpoint/2010/main" val="3342077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HR</a:t>
            </a:r>
            <a:endParaRPr lang="en-US" dirty="0"/>
          </a:p>
        </p:txBody>
      </p:sp>
      <p:sp>
        <p:nvSpPr>
          <p:cNvPr id="4" name="Slide Number Placeholder 3"/>
          <p:cNvSpPr>
            <a:spLocks noGrp="1"/>
          </p:cNvSpPr>
          <p:nvPr>
            <p:ph type="sldNum" sz="quarter" idx="10"/>
          </p:nvPr>
        </p:nvSpPr>
        <p:spPr/>
        <p:txBody>
          <a:bodyPr/>
          <a:lstStyle/>
          <a:p>
            <a:fld id="{2AE8271C-0459-ED4F-8B6A-64CF3A33F0C3}" type="slidenum">
              <a:rPr lang="en-US" smtClean="0"/>
              <a:pPr/>
              <a:t>24</a:t>
            </a:fld>
            <a:endParaRPr lang="en-US" dirty="0"/>
          </a:p>
        </p:txBody>
      </p:sp>
    </p:spTree>
    <p:extLst>
      <p:ext uri="{BB962C8B-B14F-4D97-AF65-F5344CB8AC3E}">
        <p14:creationId xmlns:p14="http://schemas.microsoft.com/office/powerpoint/2010/main" val="408844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HR</a:t>
            </a:r>
            <a:endParaRPr lang="en-US" dirty="0"/>
          </a:p>
        </p:txBody>
      </p:sp>
      <p:sp>
        <p:nvSpPr>
          <p:cNvPr id="4" name="Slide Number Placeholder 3"/>
          <p:cNvSpPr>
            <a:spLocks noGrp="1"/>
          </p:cNvSpPr>
          <p:nvPr>
            <p:ph type="sldNum" sz="quarter" idx="10"/>
          </p:nvPr>
        </p:nvSpPr>
        <p:spPr/>
        <p:txBody>
          <a:bodyPr/>
          <a:lstStyle/>
          <a:p>
            <a:fld id="{2AE8271C-0459-ED4F-8B6A-64CF3A33F0C3}" type="slidenum">
              <a:rPr lang="en-US" smtClean="0"/>
              <a:pPr/>
              <a:t>25</a:t>
            </a:fld>
            <a:endParaRPr lang="en-US" dirty="0"/>
          </a:p>
        </p:txBody>
      </p:sp>
    </p:spTree>
    <p:extLst>
      <p:ext uri="{BB962C8B-B14F-4D97-AF65-F5344CB8AC3E}">
        <p14:creationId xmlns:p14="http://schemas.microsoft.com/office/powerpoint/2010/main" val="2100838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HR</a:t>
            </a:r>
            <a:endParaRPr lang="en-US" dirty="0"/>
          </a:p>
        </p:txBody>
      </p:sp>
      <p:sp>
        <p:nvSpPr>
          <p:cNvPr id="4" name="Slide Number Placeholder 3"/>
          <p:cNvSpPr>
            <a:spLocks noGrp="1"/>
          </p:cNvSpPr>
          <p:nvPr>
            <p:ph type="sldNum" sz="quarter" idx="10"/>
          </p:nvPr>
        </p:nvSpPr>
        <p:spPr/>
        <p:txBody>
          <a:bodyPr/>
          <a:lstStyle/>
          <a:p>
            <a:fld id="{2AE8271C-0459-ED4F-8B6A-64CF3A33F0C3}" type="slidenum">
              <a:rPr lang="en-US" smtClean="0"/>
              <a:pPr/>
              <a:t>26</a:t>
            </a:fld>
            <a:endParaRPr lang="en-US" dirty="0"/>
          </a:p>
        </p:txBody>
      </p:sp>
    </p:spTree>
    <p:extLst>
      <p:ext uri="{BB962C8B-B14F-4D97-AF65-F5344CB8AC3E}">
        <p14:creationId xmlns:p14="http://schemas.microsoft.com/office/powerpoint/2010/main" val="2582978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HR</a:t>
            </a:r>
            <a:endParaRPr lang="en-US" dirty="0"/>
          </a:p>
        </p:txBody>
      </p:sp>
      <p:sp>
        <p:nvSpPr>
          <p:cNvPr id="4" name="Slide Number Placeholder 3"/>
          <p:cNvSpPr>
            <a:spLocks noGrp="1"/>
          </p:cNvSpPr>
          <p:nvPr>
            <p:ph type="sldNum" sz="quarter" idx="10"/>
          </p:nvPr>
        </p:nvSpPr>
        <p:spPr/>
        <p:txBody>
          <a:bodyPr/>
          <a:lstStyle/>
          <a:p>
            <a:fld id="{2AE8271C-0459-ED4F-8B6A-64CF3A33F0C3}" type="slidenum">
              <a:rPr lang="en-US" smtClean="0"/>
              <a:pPr/>
              <a:t>27</a:t>
            </a:fld>
            <a:endParaRPr lang="en-US" dirty="0"/>
          </a:p>
        </p:txBody>
      </p:sp>
    </p:spTree>
    <p:extLst>
      <p:ext uri="{BB962C8B-B14F-4D97-AF65-F5344CB8AC3E}">
        <p14:creationId xmlns:p14="http://schemas.microsoft.com/office/powerpoint/2010/main" val="88715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HR</a:t>
            </a:r>
            <a:endParaRPr lang="en-US" dirty="0"/>
          </a:p>
        </p:txBody>
      </p:sp>
      <p:sp>
        <p:nvSpPr>
          <p:cNvPr id="4" name="Slide Number Placeholder 3"/>
          <p:cNvSpPr>
            <a:spLocks noGrp="1"/>
          </p:cNvSpPr>
          <p:nvPr>
            <p:ph type="sldNum" sz="quarter" idx="10"/>
          </p:nvPr>
        </p:nvSpPr>
        <p:spPr/>
        <p:txBody>
          <a:bodyPr/>
          <a:lstStyle/>
          <a:p>
            <a:fld id="{2AE8271C-0459-ED4F-8B6A-64CF3A33F0C3}" type="slidenum">
              <a:rPr lang="en-US" smtClean="0"/>
              <a:pPr/>
              <a:t>28</a:t>
            </a:fld>
            <a:endParaRPr lang="en-US" dirty="0"/>
          </a:p>
        </p:txBody>
      </p:sp>
    </p:spTree>
    <p:extLst>
      <p:ext uri="{BB962C8B-B14F-4D97-AF65-F5344CB8AC3E}">
        <p14:creationId xmlns:p14="http://schemas.microsoft.com/office/powerpoint/2010/main" val="2146509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JC</a:t>
            </a:r>
            <a:endParaRPr lang="en-US" dirty="0"/>
          </a:p>
        </p:txBody>
      </p:sp>
      <p:sp>
        <p:nvSpPr>
          <p:cNvPr id="4" name="Slide Number Placeholder 3"/>
          <p:cNvSpPr>
            <a:spLocks noGrp="1"/>
          </p:cNvSpPr>
          <p:nvPr>
            <p:ph type="sldNum" sz="quarter" idx="10"/>
          </p:nvPr>
        </p:nvSpPr>
        <p:spPr/>
        <p:txBody>
          <a:bodyPr/>
          <a:lstStyle/>
          <a:p>
            <a:fld id="{2AE8271C-0459-ED4F-8B6A-64CF3A33F0C3}" type="slidenum">
              <a:rPr lang="en-US" smtClean="0"/>
              <a:pPr/>
              <a:t>29</a:t>
            </a:fld>
            <a:endParaRPr lang="en-US" dirty="0"/>
          </a:p>
        </p:txBody>
      </p:sp>
    </p:spTree>
    <p:extLst>
      <p:ext uri="{BB962C8B-B14F-4D97-AF65-F5344CB8AC3E}">
        <p14:creationId xmlns:p14="http://schemas.microsoft.com/office/powerpoint/2010/main" val="3865200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JC</a:t>
            </a:r>
            <a:endParaRPr lang="en-US" dirty="0"/>
          </a:p>
        </p:txBody>
      </p:sp>
      <p:sp>
        <p:nvSpPr>
          <p:cNvPr id="4" name="Slide Number Placeholder 3"/>
          <p:cNvSpPr>
            <a:spLocks noGrp="1"/>
          </p:cNvSpPr>
          <p:nvPr>
            <p:ph type="sldNum" sz="quarter" idx="10"/>
          </p:nvPr>
        </p:nvSpPr>
        <p:spPr/>
        <p:txBody>
          <a:bodyPr/>
          <a:lstStyle/>
          <a:p>
            <a:fld id="{2AE8271C-0459-ED4F-8B6A-64CF3A33F0C3}" type="slidenum">
              <a:rPr lang="en-US" smtClean="0"/>
              <a:pPr/>
              <a:t>3</a:t>
            </a:fld>
            <a:endParaRPr lang="en-US" dirty="0"/>
          </a:p>
        </p:txBody>
      </p:sp>
    </p:spTree>
    <p:extLst>
      <p:ext uri="{BB962C8B-B14F-4D97-AF65-F5344CB8AC3E}">
        <p14:creationId xmlns:p14="http://schemas.microsoft.com/office/powerpoint/2010/main" val="89895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VB</a:t>
            </a:r>
            <a:endParaRPr lang="en-US" dirty="0"/>
          </a:p>
        </p:txBody>
      </p:sp>
      <p:sp>
        <p:nvSpPr>
          <p:cNvPr id="4" name="Slide Number Placeholder 3"/>
          <p:cNvSpPr>
            <a:spLocks noGrp="1"/>
          </p:cNvSpPr>
          <p:nvPr>
            <p:ph type="sldNum" sz="quarter" idx="10"/>
          </p:nvPr>
        </p:nvSpPr>
        <p:spPr/>
        <p:txBody>
          <a:bodyPr/>
          <a:lstStyle/>
          <a:p>
            <a:fld id="{2AE8271C-0459-ED4F-8B6A-64CF3A33F0C3}" type="slidenum">
              <a:rPr lang="en-US" smtClean="0"/>
              <a:pPr/>
              <a:t>30</a:t>
            </a:fld>
            <a:endParaRPr lang="en-US" dirty="0"/>
          </a:p>
        </p:txBody>
      </p:sp>
    </p:spTree>
    <p:extLst>
      <p:ext uri="{BB962C8B-B14F-4D97-AF65-F5344CB8AC3E}">
        <p14:creationId xmlns:p14="http://schemas.microsoft.com/office/powerpoint/2010/main" val="4883269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VB</a:t>
            </a:r>
            <a:endParaRPr lang="en-US" dirty="0"/>
          </a:p>
        </p:txBody>
      </p:sp>
      <p:sp>
        <p:nvSpPr>
          <p:cNvPr id="4" name="Slide Number Placeholder 3"/>
          <p:cNvSpPr>
            <a:spLocks noGrp="1"/>
          </p:cNvSpPr>
          <p:nvPr>
            <p:ph type="sldNum" sz="quarter" idx="10"/>
          </p:nvPr>
        </p:nvSpPr>
        <p:spPr/>
        <p:txBody>
          <a:bodyPr/>
          <a:lstStyle/>
          <a:p>
            <a:fld id="{2AE8271C-0459-ED4F-8B6A-64CF3A33F0C3}" type="slidenum">
              <a:rPr lang="en-US" smtClean="0"/>
              <a:pPr/>
              <a:t>31</a:t>
            </a:fld>
            <a:endParaRPr lang="en-US" dirty="0"/>
          </a:p>
        </p:txBody>
      </p:sp>
    </p:spTree>
    <p:extLst>
      <p:ext uri="{BB962C8B-B14F-4D97-AF65-F5344CB8AC3E}">
        <p14:creationId xmlns:p14="http://schemas.microsoft.com/office/powerpoint/2010/main" val="700844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JC</a:t>
            </a:r>
            <a:endParaRPr lang="en-US" dirty="0"/>
          </a:p>
        </p:txBody>
      </p:sp>
      <p:sp>
        <p:nvSpPr>
          <p:cNvPr id="4" name="Slide Number Placeholder 3"/>
          <p:cNvSpPr>
            <a:spLocks noGrp="1"/>
          </p:cNvSpPr>
          <p:nvPr>
            <p:ph type="sldNum" sz="quarter" idx="10"/>
          </p:nvPr>
        </p:nvSpPr>
        <p:spPr/>
        <p:txBody>
          <a:bodyPr/>
          <a:lstStyle/>
          <a:p>
            <a:fld id="{2AE8271C-0459-ED4F-8B6A-64CF3A33F0C3}" type="slidenum">
              <a:rPr lang="en-US" smtClean="0"/>
              <a:pPr/>
              <a:t>4</a:t>
            </a:fld>
            <a:endParaRPr lang="en-US" dirty="0"/>
          </a:p>
        </p:txBody>
      </p:sp>
    </p:spTree>
    <p:extLst>
      <p:ext uri="{BB962C8B-B14F-4D97-AF65-F5344CB8AC3E}">
        <p14:creationId xmlns:p14="http://schemas.microsoft.com/office/powerpoint/2010/main" val="2427588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HR</a:t>
            </a:r>
            <a:endParaRPr lang="en-US" dirty="0"/>
          </a:p>
        </p:txBody>
      </p:sp>
      <p:sp>
        <p:nvSpPr>
          <p:cNvPr id="4" name="Slide Number Placeholder 3"/>
          <p:cNvSpPr>
            <a:spLocks noGrp="1"/>
          </p:cNvSpPr>
          <p:nvPr>
            <p:ph type="sldNum" sz="quarter" idx="10"/>
          </p:nvPr>
        </p:nvSpPr>
        <p:spPr/>
        <p:txBody>
          <a:bodyPr/>
          <a:lstStyle/>
          <a:p>
            <a:fld id="{2AE8271C-0459-ED4F-8B6A-64CF3A33F0C3}" type="slidenum">
              <a:rPr lang="en-US" smtClean="0"/>
              <a:pPr/>
              <a:t>5</a:t>
            </a:fld>
            <a:endParaRPr lang="en-US" dirty="0"/>
          </a:p>
        </p:txBody>
      </p:sp>
    </p:spTree>
    <p:extLst>
      <p:ext uri="{BB962C8B-B14F-4D97-AF65-F5344CB8AC3E}">
        <p14:creationId xmlns:p14="http://schemas.microsoft.com/office/powerpoint/2010/main" val="3018141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JC</a:t>
            </a:r>
            <a:endParaRPr lang="en-US" dirty="0"/>
          </a:p>
        </p:txBody>
      </p:sp>
      <p:sp>
        <p:nvSpPr>
          <p:cNvPr id="4" name="Slide Number Placeholder 3"/>
          <p:cNvSpPr>
            <a:spLocks noGrp="1"/>
          </p:cNvSpPr>
          <p:nvPr>
            <p:ph type="sldNum" sz="quarter" idx="10"/>
          </p:nvPr>
        </p:nvSpPr>
        <p:spPr/>
        <p:txBody>
          <a:bodyPr/>
          <a:lstStyle/>
          <a:p>
            <a:fld id="{2AE8271C-0459-ED4F-8B6A-64CF3A33F0C3}" type="slidenum">
              <a:rPr lang="en-US" smtClean="0"/>
              <a:pPr/>
              <a:t>6</a:t>
            </a:fld>
            <a:endParaRPr lang="en-US" dirty="0"/>
          </a:p>
        </p:txBody>
      </p:sp>
    </p:spTree>
    <p:extLst>
      <p:ext uri="{BB962C8B-B14F-4D97-AF65-F5344CB8AC3E}">
        <p14:creationId xmlns:p14="http://schemas.microsoft.com/office/powerpoint/2010/main" val="229828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HR</a:t>
            </a:r>
            <a:endParaRPr lang="en-US" dirty="0"/>
          </a:p>
        </p:txBody>
      </p:sp>
      <p:sp>
        <p:nvSpPr>
          <p:cNvPr id="4" name="Slide Number Placeholder 3"/>
          <p:cNvSpPr>
            <a:spLocks noGrp="1"/>
          </p:cNvSpPr>
          <p:nvPr>
            <p:ph type="sldNum" sz="quarter" idx="10"/>
          </p:nvPr>
        </p:nvSpPr>
        <p:spPr/>
        <p:txBody>
          <a:bodyPr/>
          <a:lstStyle/>
          <a:p>
            <a:fld id="{2AE8271C-0459-ED4F-8B6A-64CF3A33F0C3}" type="slidenum">
              <a:rPr lang="en-US" smtClean="0"/>
              <a:pPr/>
              <a:t>7</a:t>
            </a:fld>
            <a:endParaRPr lang="en-US" dirty="0"/>
          </a:p>
        </p:txBody>
      </p:sp>
    </p:spTree>
    <p:extLst>
      <p:ext uri="{BB962C8B-B14F-4D97-AF65-F5344CB8AC3E}">
        <p14:creationId xmlns:p14="http://schemas.microsoft.com/office/powerpoint/2010/main" val="2369023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JC</a:t>
            </a:r>
            <a:endParaRPr lang="en-US" dirty="0"/>
          </a:p>
        </p:txBody>
      </p:sp>
      <p:sp>
        <p:nvSpPr>
          <p:cNvPr id="4" name="Slide Number Placeholder 3"/>
          <p:cNvSpPr>
            <a:spLocks noGrp="1"/>
          </p:cNvSpPr>
          <p:nvPr>
            <p:ph type="sldNum" sz="quarter" idx="10"/>
          </p:nvPr>
        </p:nvSpPr>
        <p:spPr/>
        <p:txBody>
          <a:bodyPr/>
          <a:lstStyle/>
          <a:p>
            <a:fld id="{2AE8271C-0459-ED4F-8B6A-64CF3A33F0C3}" type="slidenum">
              <a:rPr lang="en-US" smtClean="0"/>
              <a:pPr/>
              <a:t>8</a:t>
            </a:fld>
            <a:endParaRPr lang="en-US" dirty="0"/>
          </a:p>
        </p:txBody>
      </p:sp>
    </p:spTree>
    <p:extLst>
      <p:ext uri="{BB962C8B-B14F-4D97-AF65-F5344CB8AC3E}">
        <p14:creationId xmlns:p14="http://schemas.microsoft.com/office/powerpoint/2010/main" val="360578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HR</a:t>
            </a:r>
            <a:endParaRPr lang="en-US" dirty="0"/>
          </a:p>
        </p:txBody>
      </p:sp>
      <p:sp>
        <p:nvSpPr>
          <p:cNvPr id="4" name="Slide Number Placeholder 3"/>
          <p:cNvSpPr>
            <a:spLocks noGrp="1"/>
          </p:cNvSpPr>
          <p:nvPr>
            <p:ph type="sldNum" sz="quarter" idx="10"/>
          </p:nvPr>
        </p:nvSpPr>
        <p:spPr/>
        <p:txBody>
          <a:bodyPr/>
          <a:lstStyle/>
          <a:p>
            <a:fld id="{2AE8271C-0459-ED4F-8B6A-64CF3A33F0C3}" type="slidenum">
              <a:rPr lang="en-US" smtClean="0"/>
              <a:pPr/>
              <a:t>9</a:t>
            </a:fld>
            <a:endParaRPr lang="en-US" dirty="0"/>
          </a:p>
        </p:txBody>
      </p:sp>
    </p:spTree>
    <p:extLst>
      <p:ext uri="{BB962C8B-B14F-4D97-AF65-F5344CB8AC3E}">
        <p14:creationId xmlns:p14="http://schemas.microsoft.com/office/powerpoint/2010/main" val="969271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996696"/>
            <a:ext cx="6858000" cy="1124712"/>
          </a:xfrm>
          <a:prstGeom prst="rect">
            <a:avLst/>
          </a:prstGeom>
        </p:spPr>
        <p:txBody>
          <a:bodyPr wrap="none" anchor="ctr" anchorCtr="0"/>
          <a:lstStyle>
            <a:lvl1pPr algn="l">
              <a:defRPr sz="4400" b="1" i="0" baseline="0">
                <a:solidFill>
                  <a:schemeClr val="bg1"/>
                </a:solidFill>
                <a:latin typeface="Century Gothic" panose="020B0502020202020204" pitchFamily="34" charset="0"/>
                <a:ea typeface="Century Gothic" panose="020B0502020202020204" pitchFamily="34" charset="0"/>
                <a:cs typeface="Helvetica" charset="0"/>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457200" y="5029200"/>
            <a:ext cx="6858000" cy="1149724"/>
          </a:xfrm>
          <a:prstGeom prst="rect">
            <a:avLst/>
          </a:prstGeom>
        </p:spPr>
        <p:txBody>
          <a:bodyPr/>
          <a:lstStyle>
            <a:lvl1pPr marL="0" indent="0" algn="l">
              <a:buNone/>
              <a:defRPr sz="4000" b="0" i="0" baseline="0">
                <a:solidFill>
                  <a:srgbClr val="0095D4"/>
                </a:solidFill>
                <a:latin typeface="Century Gothic" panose="020B0502020202020204" pitchFamily="34" charset="0"/>
                <a:ea typeface="Century Gothic" panose="020B0502020202020204" pitchFamily="34"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add subtitle</a:t>
            </a:r>
            <a:endParaRPr lang="en-US" dirty="0"/>
          </a:p>
        </p:txBody>
      </p:sp>
    </p:spTree>
    <p:extLst>
      <p:ext uri="{BB962C8B-B14F-4D97-AF65-F5344CB8AC3E}">
        <p14:creationId xmlns:p14="http://schemas.microsoft.com/office/powerpoint/2010/main" val="10437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502285"/>
            <a:ext cx="7886700" cy="662939"/>
          </a:xfrm>
          <a:prstGeom prst="rect">
            <a:avLst/>
          </a:prstGeom>
        </p:spPr>
        <p:txBody>
          <a:bodyPr anchor="t" anchorCtr="0"/>
          <a:lstStyle>
            <a:lvl1pPr>
              <a:defRPr sz="2800" b="1" i="0" baseline="0">
                <a:solidFill>
                  <a:srgbClr val="0095D4"/>
                </a:solidFill>
                <a:latin typeface="Century Gothic" panose="020B0502020202020204" pitchFamily="34" charset="0"/>
                <a:ea typeface="Century Gothic" panose="020B0502020202020204" pitchFamily="34" charset="0"/>
                <a:cs typeface="Helvetica" charset="0"/>
              </a:defRPr>
            </a:lvl1pPr>
          </a:lstStyle>
          <a:p>
            <a:r>
              <a:rPr lang="en-US" dirty="0" smtClean="0"/>
              <a:t>Click to add title</a:t>
            </a:r>
            <a:endParaRPr lang="en-US" dirty="0"/>
          </a:p>
        </p:txBody>
      </p:sp>
      <p:sp>
        <p:nvSpPr>
          <p:cNvPr id="3" name="Text Placeholder 2"/>
          <p:cNvSpPr>
            <a:spLocks noGrp="1"/>
          </p:cNvSpPr>
          <p:nvPr>
            <p:ph type="body" idx="1" hasCustomPrompt="1"/>
          </p:nvPr>
        </p:nvSpPr>
        <p:spPr>
          <a:xfrm>
            <a:off x="914400" y="1265839"/>
            <a:ext cx="7886700" cy="391309"/>
          </a:xfrm>
          <a:prstGeom prst="rect">
            <a:avLst/>
          </a:prstGeom>
        </p:spPr>
        <p:txBody>
          <a:bodyPr wrap="none"/>
          <a:lstStyle>
            <a:lvl1pPr marL="0" indent="0">
              <a:buNone/>
              <a:defRPr sz="1600" b="0" i="0" baseline="0">
                <a:solidFill>
                  <a:srgbClr val="555555"/>
                </a:solidFill>
                <a:latin typeface="Century Gothic" panose="020B0502020202020204" pitchFamily="34" charset="0"/>
                <a:ea typeface="Century Gothic" panose="020B0502020202020204" pitchFamily="34" charset="0"/>
                <a:cs typeface="Helvetic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add text</a:t>
            </a:r>
          </a:p>
        </p:txBody>
      </p:sp>
      <p:sp>
        <p:nvSpPr>
          <p:cNvPr id="7" name="Slide Number Placeholder 5"/>
          <p:cNvSpPr>
            <a:spLocks noGrp="1"/>
          </p:cNvSpPr>
          <p:nvPr>
            <p:ph type="sldNum" sz="quarter" idx="12"/>
          </p:nvPr>
        </p:nvSpPr>
        <p:spPr>
          <a:xfrm>
            <a:off x="6318985" y="6445251"/>
            <a:ext cx="2510689" cy="228600"/>
          </a:xfrm>
          <a:prstGeom prst="rect">
            <a:avLst/>
          </a:prstGeom>
        </p:spPr>
        <p:txBody>
          <a:bodyPr wrap="none" lIns="0" tIns="0" rIns="91440" bIns="0" anchor="ctr" anchorCtr="0"/>
          <a:lstStyle>
            <a:lvl1pPr algn="r">
              <a:defRPr sz="1000">
                <a:solidFill>
                  <a:srgbClr val="F9A13A"/>
                </a:solidFill>
                <a:latin typeface="Helvetica" charset="0"/>
                <a:ea typeface="Helvetica" charset="0"/>
                <a:cs typeface="Helvetica" charset="0"/>
              </a:defRPr>
            </a:lvl1pPr>
          </a:lstStyle>
          <a:p>
            <a:r>
              <a:rPr lang="en-US" dirty="0" smtClean="0">
                <a:latin typeface="Century Gothic" panose="020B0502020202020204" pitchFamily="34" charset="0"/>
              </a:rPr>
              <a:t>  Click here to edit footer | </a:t>
            </a:r>
            <a:fld id="{7F9C2EE9-199B-184B-BB68-CD2E993A9D47}" type="slidenum">
              <a:rPr lang="en-US" smtClean="0">
                <a:latin typeface="Century Gothic" panose="020B0502020202020204" pitchFamily="34" charset="0"/>
              </a:rPr>
              <a:pPr/>
              <a:t>‹#›</a:t>
            </a:fld>
            <a:endParaRPr lang="en-US" dirty="0">
              <a:latin typeface="Century Gothic" panose="020B0502020202020204" pitchFamily="34" charset="0"/>
            </a:endParaRPr>
          </a:p>
        </p:txBody>
      </p:sp>
      <p:sp>
        <p:nvSpPr>
          <p:cNvPr id="5" name="Content Placeholder 2"/>
          <p:cNvSpPr>
            <a:spLocks noGrp="1"/>
          </p:cNvSpPr>
          <p:nvPr>
            <p:ph idx="13" hasCustomPrompt="1"/>
          </p:nvPr>
        </p:nvSpPr>
        <p:spPr>
          <a:xfrm>
            <a:off x="914400" y="1756227"/>
            <a:ext cx="7886700" cy="4351338"/>
          </a:xfrm>
          <a:prstGeom prst="rect">
            <a:avLst/>
          </a:prstGeom>
        </p:spPr>
        <p:txBody>
          <a:bodyPr/>
          <a:lstStyle>
            <a:lvl1pPr marL="137160" indent="-137160">
              <a:buClr>
                <a:srgbClr val="F9A13A"/>
              </a:buClr>
              <a:defRPr sz="1600" b="0" i="0">
                <a:solidFill>
                  <a:srgbClr val="555555"/>
                </a:solidFill>
                <a:latin typeface="Century Gothic" panose="020B0502020202020204" pitchFamily="34" charset="0"/>
                <a:ea typeface="Century Gothic" panose="020B0502020202020204" pitchFamily="34" charset="0"/>
                <a:cs typeface="Helvetica" charset="0"/>
              </a:defRPr>
            </a:lvl1pPr>
            <a:lvl2pPr marL="411480" indent="-228600">
              <a:buClr>
                <a:srgbClr val="0095D4"/>
              </a:buClr>
              <a:buSzPct val="100000"/>
              <a:buFont typeface="LucidaGrande" charset="0"/>
              <a:buChar char="-"/>
              <a:defRPr sz="1600" b="0" i="0">
                <a:solidFill>
                  <a:srgbClr val="555555"/>
                </a:solidFill>
                <a:latin typeface="Century Gothic" panose="020B0502020202020204" pitchFamily="34" charset="0"/>
                <a:ea typeface="Century Gothic" panose="020B0502020202020204" pitchFamily="34" charset="0"/>
                <a:cs typeface="Helvetica" charset="0"/>
              </a:defRPr>
            </a:lvl2pPr>
            <a:lvl3pPr marL="594360" indent="-137160">
              <a:buClr>
                <a:srgbClr val="F9A13A"/>
              </a:buClr>
              <a:defRPr sz="1600" b="0" i="0">
                <a:solidFill>
                  <a:srgbClr val="555555"/>
                </a:solidFill>
                <a:latin typeface="Century Gothic" panose="020B0502020202020204" pitchFamily="34" charset="0"/>
                <a:ea typeface="Century Gothic" panose="020B0502020202020204" pitchFamily="34" charset="0"/>
                <a:cs typeface="Helvetica" charset="0"/>
              </a:defRPr>
            </a:lvl3pPr>
            <a:lvl4pPr marL="868680" indent="-228600">
              <a:buClr>
                <a:srgbClr val="0095D4"/>
              </a:buClr>
              <a:buSzPct val="100000"/>
              <a:buFont typeface="LucidaGrande" charset="0"/>
              <a:buChar char="▫"/>
              <a:defRPr sz="1600" b="0" i="0" baseline="0">
                <a:solidFill>
                  <a:srgbClr val="555555"/>
                </a:solidFill>
                <a:latin typeface="Century Gothic" panose="020B0502020202020204" pitchFamily="34" charset="0"/>
                <a:ea typeface="Century Gothic" panose="020B0502020202020204" pitchFamily="34" charset="0"/>
                <a:cs typeface="Helvetica" charset="0"/>
              </a:defRPr>
            </a:lvl4pPr>
          </a:lstStyle>
          <a:p>
            <a:pPr lvl="0"/>
            <a:r>
              <a:rPr lang="en-US" dirty="0" smtClean="0"/>
              <a:t>Click to add list text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537050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502285"/>
            <a:ext cx="7886700" cy="662939"/>
          </a:xfrm>
          <a:prstGeom prst="rect">
            <a:avLst/>
          </a:prstGeom>
        </p:spPr>
        <p:txBody>
          <a:bodyPr anchor="t" anchorCtr="0"/>
          <a:lstStyle>
            <a:lvl1pPr>
              <a:defRPr sz="2800" b="1" i="0" baseline="0">
                <a:solidFill>
                  <a:srgbClr val="0095D4"/>
                </a:solidFill>
                <a:latin typeface="Helvetica" charset="0"/>
                <a:ea typeface="Helvetica" charset="0"/>
                <a:cs typeface="Helvetica" charset="0"/>
              </a:defRPr>
            </a:lvl1pPr>
          </a:lstStyle>
          <a:p>
            <a:r>
              <a:rPr lang="en-US" dirty="0" smtClean="0"/>
              <a:t>Click to add title</a:t>
            </a:r>
            <a:endParaRPr lang="en-US" dirty="0"/>
          </a:p>
        </p:txBody>
      </p:sp>
      <p:sp>
        <p:nvSpPr>
          <p:cNvPr id="3" name="Text Placeholder 2"/>
          <p:cNvSpPr>
            <a:spLocks noGrp="1"/>
          </p:cNvSpPr>
          <p:nvPr>
            <p:ph type="body" idx="1" hasCustomPrompt="1"/>
          </p:nvPr>
        </p:nvSpPr>
        <p:spPr>
          <a:xfrm>
            <a:off x="914400" y="1265839"/>
            <a:ext cx="7886700" cy="391309"/>
          </a:xfrm>
          <a:prstGeom prst="rect">
            <a:avLst/>
          </a:prstGeom>
        </p:spPr>
        <p:txBody>
          <a:bodyPr wrap="none"/>
          <a:lstStyle>
            <a:lvl1pPr marL="0" indent="0">
              <a:buNone/>
              <a:defRPr sz="1600" b="0" i="0" baseline="0">
                <a:solidFill>
                  <a:srgbClr val="555555"/>
                </a:solidFill>
                <a:latin typeface="Helvetica" charset="0"/>
                <a:ea typeface="Helvetica" charset="0"/>
                <a:cs typeface="Helvetic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add text</a:t>
            </a:r>
          </a:p>
        </p:txBody>
      </p:sp>
      <p:sp>
        <p:nvSpPr>
          <p:cNvPr id="7" name="Slide Number Placeholder 5"/>
          <p:cNvSpPr>
            <a:spLocks noGrp="1"/>
          </p:cNvSpPr>
          <p:nvPr>
            <p:ph type="sldNum" sz="quarter" idx="12"/>
          </p:nvPr>
        </p:nvSpPr>
        <p:spPr>
          <a:xfrm>
            <a:off x="6318985" y="6445251"/>
            <a:ext cx="2510689" cy="228600"/>
          </a:xfrm>
          <a:prstGeom prst="rect">
            <a:avLst/>
          </a:prstGeom>
        </p:spPr>
        <p:txBody>
          <a:bodyPr wrap="none" lIns="0" tIns="0" rIns="91440" bIns="0" anchor="ctr" anchorCtr="0"/>
          <a:lstStyle>
            <a:lvl1pPr algn="r">
              <a:defRPr sz="1000">
                <a:solidFill>
                  <a:srgbClr val="F9A13A"/>
                </a:solidFill>
                <a:latin typeface="Helvetica" charset="0"/>
                <a:ea typeface="Helvetica" charset="0"/>
                <a:cs typeface="Helvetica" charset="0"/>
              </a:defRPr>
            </a:lvl1pPr>
          </a:lstStyle>
          <a:p>
            <a:r>
              <a:rPr lang="en-US" dirty="0" smtClean="0"/>
              <a:t>  Click here to edit footer | </a:t>
            </a:r>
            <a:fld id="{7F9C2EE9-199B-184B-BB68-CD2E993A9D47}" type="slidenum">
              <a:rPr lang="en-US" smtClean="0"/>
              <a:pPr/>
              <a:t>‹#›</a:t>
            </a:fld>
            <a:endParaRPr lang="en-US" dirty="0"/>
          </a:p>
        </p:txBody>
      </p:sp>
      <p:sp>
        <p:nvSpPr>
          <p:cNvPr id="5" name="Content Placeholder 2"/>
          <p:cNvSpPr>
            <a:spLocks noGrp="1"/>
          </p:cNvSpPr>
          <p:nvPr>
            <p:ph idx="13" hasCustomPrompt="1"/>
          </p:nvPr>
        </p:nvSpPr>
        <p:spPr>
          <a:xfrm>
            <a:off x="914400" y="1756227"/>
            <a:ext cx="7886700" cy="4351338"/>
          </a:xfrm>
          <a:prstGeom prst="rect">
            <a:avLst/>
          </a:prstGeom>
        </p:spPr>
        <p:txBody>
          <a:bodyPr/>
          <a:lstStyle>
            <a:lvl1pPr marL="137160" indent="-137160">
              <a:buClr>
                <a:srgbClr val="F9A13A"/>
              </a:buClr>
              <a:defRPr sz="1600" b="0" i="0">
                <a:solidFill>
                  <a:srgbClr val="555555"/>
                </a:solidFill>
                <a:latin typeface="Helvetica" charset="0"/>
                <a:ea typeface="Helvetica" charset="0"/>
                <a:cs typeface="Helvetica" charset="0"/>
              </a:defRPr>
            </a:lvl1pPr>
            <a:lvl2pPr marL="411480" indent="-228600">
              <a:buClr>
                <a:srgbClr val="0095D4"/>
              </a:buClr>
              <a:buSzPct val="100000"/>
              <a:buFont typeface="LucidaGrande" charset="0"/>
              <a:buChar char="-"/>
              <a:defRPr sz="1600" b="0" i="0">
                <a:solidFill>
                  <a:srgbClr val="555555"/>
                </a:solidFill>
                <a:latin typeface="Helvetica" charset="0"/>
                <a:ea typeface="Helvetica" charset="0"/>
                <a:cs typeface="Helvetica" charset="0"/>
              </a:defRPr>
            </a:lvl2pPr>
            <a:lvl3pPr marL="594360" indent="-137160">
              <a:buClr>
                <a:srgbClr val="F9A13A"/>
              </a:buClr>
              <a:defRPr sz="1600" b="0" i="0">
                <a:solidFill>
                  <a:srgbClr val="555555"/>
                </a:solidFill>
                <a:latin typeface="Helvetica" charset="0"/>
                <a:ea typeface="Helvetica" charset="0"/>
                <a:cs typeface="Helvetica" charset="0"/>
              </a:defRPr>
            </a:lvl3pPr>
            <a:lvl4pPr marL="868680" indent="-228600">
              <a:buClr>
                <a:srgbClr val="0095D4"/>
              </a:buClr>
              <a:buSzPct val="100000"/>
              <a:buFont typeface="LucidaGrande" charset="0"/>
              <a:buChar char="▫"/>
              <a:defRPr sz="1600" b="0" i="0" baseline="0">
                <a:solidFill>
                  <a:srgbClr val="555555"/>
                </a:solidFill>
                <a:latin typeface="Helvetica" charset="0"/>
                <a:ea typeface="Helvetica" charset="0"/>
                <a:cs typeface="Helvetica" charset="0"/>
              </a:defRPr>
            </a:lvl4pPr>
          </a:lstStyle>
          <a:p>
            <a:pPr lvl="0"/>
            <a:r>
              <a:rPr lang="en-US" dirty="0" smtClean="0"/>
              <a:t>Click to add list text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1152530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670196"/>
      </p:ext>
    </p:extLst>
  </p:cSld>
  <p:clrMap bg1="lt1" tx1="dk1" bg2="lt2" tx2="dk2" accent1="accent1" accent2="accent2" accent3="accent3" accent4="accent4" accent5="accent5" accent6="accent6" hlink="hlink" folHlink="folHlink"/>
  <p:sldLayoutIdLst>
    <p:sldLayoutId id="2147483654"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9879077"/>
      </p:ext>
    </p:extLst>
  </p:cSld>
  <p:clrMap bg1="lt1" tx1="dk1" bg2="lt2" tx2="dk2" accent1="accent1" accent2="accent2" accent3="accent3" accent4="accent4" accent5="accent5" accent6="accent6" hlink="hlink" folHlink="folHlink"/>
  <p:sldLayoutIdLst>
    <p:sldLayoutId id="2147483656"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908196"/>
      </p:ext>
    </p:extLst>
  </p:cSld>
  <p:clrMap bg1="lt1" tx1="dk1" bg2="lt2" tx2="dk2" accent1="accent1" accent2="accent2" accent3="accent3" accent4="accent4" accent5="accent5" accent6="accent6" hlink="hlink" folHlink="folHlink"/>
  <p:sldLayoutIdLst>
    <p:sldLayoutId id="2147483658"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www.cdph.ca.gov/programs/hai/Pages/default.aspx"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hyperlink" Target="http://www.dhcs.ca.gov/individuals/Pages/PPC_Form_Instructions.aspx"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hyperlink" Target="https://apps.dhcs.ca.gov/PPC/SecurityCode.aspx"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s://apps.dhcs.ca.gov/PPC/SecurityCode.aspx"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hyperlink" Target="mailto:EPOCommunications@lacare.org"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dhcs.ca.gov/formsandpubs/Pages/AllPlanLetters.aspx" TargetMode="External"/><Relationship Id="rId7" Type="http://schemas.openxmlformats.org/officeDocument/2006/relationships/hyperlink" Target="http://www.dhcs.ca.gov/individuals/Pages/AI_PPC.aspx"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www.cms.gov/Medicare/Medicare-Fee-for-Service-Payment/HospitalAcqCond/icd10_hacs.html" TargetMode="External"/><Relationship Id="rId5" Type="http://schemas.openxmlformats.org/officeDocument/2006/relationships/hyperlink" Target="https://www.cms.gov/medicare/medicare-fee-for-service-payment/hospitalacqcond/hospital-acquired_conditions.html" TargetMode="External"/><Relationship Id="rId4" Type="http://schemas.openxmlformats.org/officeDocument/2006/relationships/hyperlink" Target="https://www.dhcs.ca.gov/formsandpubs/Pages/MgdCareDualsPlanLetters.aspx" TargetMode="External"/><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47772" y="4255544"/>
            <a:ext cx="4977353" cy="1005209"/>
          </a:xfrm>
          <a:prstGeom prst="rect">
            <a:avLst/>
          </a:prstGeom>
        </p:spPr>
        <p:txBody>
          <a:bodyPr vert="horz" lIns="91440" tIns="45720" rIns="91440" bIns="45720" rtlCol="0" anchor="t">
            <a:noAutofit/>
          </a:bodyPr>
          <a:lstStyle>
            <a:lvl1pPr algn="r" defTabSz="457200" rtl="0" eaLnBrk="1" latinLnBrk="0" hangingPunct="1">
              <a:spcBef>
                <a:spcPct val="0"/>
              </a:spcBef>
              <a:buNone/>
              <a:defRPr sz="3200" b="1" kern="1200">
                <a:solidFill>
                  <a:srgbClr val="FFFFFF"/>
                </a:solidFill>
                <a:latin typeface="Century Gothic" panose="020B0502020202020204" pitchFamily="34" charset="0"/>
                <a:ea typeface="+mj-ea"/>
                <a:cs typeface="Arial"/>
              </a:defRPr>
            </a:lvl1pPr>
          </a:lstStyle>
          <a:p>
            <a:pPr lvl="0" algn="l"/>
            <a:r>
              <a:rPr lang="en-US" sz="2800" dirty="0" smtClean="0">
                <a:solidFill>
                  <a:srgbClr val="F9A23B"/>
                </a:solidFill>
              </a:rPr>
              <a:t>DHCS </a:t>
            </a:r>
            <a:r>
              <a:rPr lang="en-US" sz="2800" dirty="0">
                <a:solidFill>
                  <a:srgbClr val="F9A23B"/>
                </a:solidFill>
              </a:rPr>
              <a:t>All Plan Letter 17-009</a:t>
            </a:r>
            <a:br>
              <a:rPr lang="en-US" sz="2800" dirty="0">
                <a:solidFill>
                  <a:srgbClr val="F9A23B"/>
                </a:solidFill>
              </a:rPr>
            </a:br>
            <a:r>
              <a:rPr lang="en-US" sz="2800" dirty="0" smtClean="0">
                <a:solidFill>
                  <a:srgbClr val="F9A23B"/>
                </a:solidFill>
              </a:rPr>
              <a:t>Duals </a:t>
            </a:r>
            <a:r>
              <a:rPr lang="en-US" sz="2800" dirty="0">
                <a:solidFill>
                  <a:srgbClr val="F9A23B"/>
                </a:solidFill>
              </a:rPr>
              <a:t>Plan Letter </a:t>
            </a:r>
            <a:r>
              <a:rPr lang="en-US" sz="2800" dirty="0" smtClean="0">
                <a:solidFill>
                  <a:srgbClr val="F9A23B"/>
                </a:solidFill>
              </a:rPr>
              <a:t>17-002</a:t>
            </a:r>
            <a:endParaRPr kumimoji="0" lang="en-US" sz="2800" i="0" u="none" strike="noStrike" kern="1200" cap="none" spc="0" normalizeH="0" baseline="0" noProof="0" dirty="0">
              <a:ln>
                <a:noFill/>
              </a:ln>
              <a:solidFill>
                <a:srgbClr val="F9A23B"/>
              </a:solidFill>
              <a:effectLst/>
              <a:uLnTx/>
              <a:uFillTx/>
            </a:endParaRPr>
          </a:p>
        </p:txBody>
      </p:sp>
      <p:sp>
        <p:nvSpPr>
          <p:cNvPr id="7" name="Rectangle 6"/>
          <p:cNvSpPr/>
          <p:nvPr/>
        </p:nvSpPr>
        <p:spPr>
          <a:xfrm>
            <a:off x="447772" y="1198020"/>
            <a:ext cx="8894191" cy="1754326"/>
          </a:xfrm>
          <a:prstGeom prst="rect">
            <a:avLst/>
          </a:prstGeom>
        </p:spPr>
        <p:txBody>
          <a:bodyPr wrap="square">
            <a:spAutoFit/>
          </a:bodyPr>
          <a:lstStyle/>
          <a:p>
            <a:pPr lvl="0">
              <a:spcBef>
                <a:spcPct val="0"/>
              </a:spcBef>
              <a:defRPr/>
            </a:pPr>
            <a:r>
              <a:rPr lang="en-US" sz="3600" b="1" dirty="0">
                <a:solidFill>
                  <a:schemeClr val="bg1"/>
                </a:solidFill>
                <a:latin typeface="Century Gothic" panose="020B0502020202020204" pitchFamily="34" charset="0"/>
                <a:cs typeface="Arial"/>
              </a:rPr>
              <a:t>REPORTING REQUIREMENTS</a:t>
            </a:r>
          </a:p>
          <a:p>
            <a:pPr lvl="0">
              <a:spcBef>
                <a:spcPct val="0"/>
              </a:spcBef>
              <a:defRPr/>
            </a:pPr>
            <a:r>
              <a:rPr lang="en-US" sz="3600" b="1" dirty="0">
                <a:solidFill>
                  <a:schemeClr val="bg1"/>
                </a:solidFill>
                <a:latin typeface="Century Gothic" panose="020B0502020202020204" pitchFamily="34" charset="0"/>
                <a:cs typeface="Arial"/>
              </a:rPr>
              <a:t>RELATED TO</a:t>
            </a:r>
          </a:p>
          <a:p>
            <a:pPr lvl="0">
              <a:spcBef>
                <a:spcPct val="0"/>
              </a:spcBef>
              <a:defRPr/>
            </a:pPr>
            <a:r>
              <a:rPr lang="en-US" sz="3600" b="1" dirty="0">
                <a:solidFill>
                  <a:schemeClr val="bg1"/>
                </a:solidFill>
                <a:latin typeface="Century Gothic" panose="020B0502020202020204" pitchFamily="34" charset="0"/>
                <a:cs typeface="Arial"/>
              </a:rPr>
              <a:t>PROVIDER </a:t>
            </a:r>
            <a:r>
              <a:rPr lang="en-US" sz="3600" b="1" dirty="0" smtClean="0">
                <a:solidFill>
                  <a:schemeClr val="bg1"/>
                </a:solidFill>
                <a:latin typeface="Century Gothic" panose="020B0502020202020204" pitchFamily="34" charset="0"/>
                <a:cs typeface="Arial"/>
              </a:rPr>
              <a:t>PREVENTABLE CONDITIONS</a:t>
            </a:r>
            <a:endParaRPr lang="en-US" sz="3600" b="1" dirty="0">
              <a:solidFill>
                <a:schemeClr val="bg1"/>
              </a:solidFill>
              <a:latin typeface="Century Gothic" panose="020B0502020202020204" pitchFamily="34" charset="0"/>
              <a:cs typeface="Arial"/>
            </a:endParaRPr>
          </a:p>
        </p:txBody>
      </p:sp>
      <p:sp>
        <p:nvSpPr>
          <p:cNvPr id="8" name="Subtitle 2"/>
          <p:cNvSpPr txBox="1">
            <a:spLocks/>
          </p:cNvSpPr>
          <p:nvPr/>
        </p:nvSpPr>
        <p:spPr>
          <a:xfrm>
            <a:off x="3173999" y="5307011"/>
            <a:ext cx="5858088" cy="140846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400" kern="1200">
                <a:solidFill>
                  <a:srgbClr val="3081CA"/>
                </a:solidFill>
                <a:latin typeface="Century Gothic" panose="020B0502020202020204" pitchFamily="34" charset="0"/>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Century Gothic" panose="020B0502020202020204" pitchFamily="34" charset="0"/>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Century Gothic" panose="020B0502020202020204" pitchFamily="34" charset="0"/>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Century Gothic" panose="020B0502020202020204" pitchFamily="34" charset="0"/>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Century Gothic" panose="020B0502020202020204" pitchFamily="34" charset="0"/>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b="1" i="0" u="none" strike="noStrike" kern="1200" cap="none" spc="0" normalizeH="0" baseline="0" noProof="0" dirty="0" smtClean="0">
                <a:ln>
                  <a:noFill/>
                </a:ln>
                <a:solidFill>
                  <a:srgbClr val="2578B2"/>
                </a:solidFill>
                <a:effectLst>
                  <a:outerShdw blurRad="38100" dist="38100" dir="2700000" algn="tl">
                    <a:srgbClr val="000000">
                      <a:alpha val="43137"/>
                    </a:srgbClr>
                  </a:outerShdw>
                </a:effectLst>
                <a:uLnTx/>
                <a:uFillTx/>
                <a:latin typeface="Century Gothic" panose="020B0502020202020204" pitchFamily="34" charset="0"/>
                <a:ea typeface="+mn-ea"/>
              </a:rPr>
              <a:t>Presented by: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b="1" dirty="0" smtClean="0">
                <a:solidFill>
                  <a:srgbClr val="2578B2"/>
                </a:solidFill>
                <a:effectLst>
                  <a:outerShdw blurRad="38100" dist="38100" dir="2700000" algn="tl">
                    <a:srgbClr val="000000">
                      <a:alpha val="43137"/>
                    </a:srgbClr>
                  </a:outerShdw>
                </a:effectLst>
              </a:rPr>
              <a:t>Enterprise Performance Optimization Department</a:t>
            </a:r>
            <a:endParaRPr kumimoji="0" lang="en-US"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endParaRPr>
          </a:p>
        </p:txBody>
      </p:sp>
      <p:sp>
        <p:nvSpPr>
          <p:cNvPr id="2" name="TextBox 1"/>
          <p:cNvSpPr txBox="1"/>
          <p:nvPr/>
        </p:nvSpPr>
        <p:spPr>
          <a:xfrm flipH="1">
            <a:off x="342765" y="6167215"/>
            <a:ext cx="1834073" cy="369332"/>
          </a:xfrm>
          <a:prstGeom prst="rect">
            <a:avLst/>
          </a:prstGeom>
          <a:noFill/>
        </p:spPr>
        <p:txBody>
          <a:bodyPr wrap="square" rtlCol="0">
            <a:spAutoFit/>
          </a:bodyPr>
          <a:lstStyle/>
          <a:p>
            <a:r>
              <a:rPr lang="en-US" dirty="0" smtClean="0"/>
              <a:t>Rev. 02/2023</a:t>
            </a:r>
            <a:endParaRPr lang="en-US" dirty="0"/>
          </a:p>
        </p:txBody>
      </p:sp>
      <p:sp>
        <p:nvSpPr>
          <p:cNvPr id="3" name="TextBox 2"/>
          <p:cNvSpPr txBox="1"/>
          <p:nvPr/>
        </p:nvSpPr>
        <p:spPr>
          <a:xfrm>
            <a:off x="342765" y="6563951"/>
            <a:ext cx="1310690" cy="215444"/>
          </a:xfrm>
          <a:prstGeom prst="rect">
            <a:avLst/>
          </a:prstGeom>
          <a:noFill/>
        </p:spPr>
        <p:txBody>
          <a:bodyPr wrap="square" rtlCol="0">
            <a:spAutoFit/>
          </a:bodyPr>
          <a:lstStyle/>
          <a:p>
            <a:r>
              <a:rPr lang="en-US" sz="800" dirty="0" smtClean="0">
                <a:latin typeface="Arial Narrow" panose="020B0606020202030204" pitchFamily="34" charset="0"/>
              </a:rPr>
              <a:t>LA5007 0223</a:t>
            </a:r>
            <a:endParaRPr lang="en-US" sz="800" dirty="0">
              <a:latin typeface="Arial Narrow" panose="020B0606020202030204" pitchFamily="34" charset="0"/>
            </a:endParaRPr>
          </a:p>
        </p:txBody>
      </p:sp>
    </p:spTree>
    <p:extLst>
      <p:ext uri="{BB962C8B-B14F-4D97-AF65-F5344CB8AC3E}">
        <p14:creationId xmlns:p14="http://schemas.microsoft.com/office/powerpoint/2010/main" val="651043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22" y="5086386"/>
            <a:ext cx="8468078" cy="1037596"/>
          </a:xfrm>
          <a:prstGeom prst="rect">
            <a:avLst/>
          </a:prstGeom>
        </p:spPr>
      </p:pic>
      <p:sp>
        <p:nvSpPr>
          <p:cNvPr id="6" name="Footer Placeholder 3"/>
          <p:cNvSpPr txBox="1">
            <a:spLocks/>
          </p:cNvSpPr>
          <p:nvPr/>
        </p:nvSpPr>
        <p:spPr>
          <a:xfrm>
            <a:off x="1508289" y="6470150"/>
            <a:ext cx="7039418" cy="2577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smtClean="0">
                <a:solidFill>
                  <a:srgbClr val="1983CB"/>
                </a:solidFill>
                <a:latin typeface="Century Gothic" panose="020B0502020202020204" pitchFamily="34" charset="0"/>
              </a:rPr>
              <a:t>APL 17-009/Provider Preventable Conditions Reporting</a:t>
            </a:r>
            <a:endParaRPr lang="en-US" sz="1050" dirty="0">
              <a:solidFill>
                <a:srgbClr val="1983CB"/>
              </a:solidFill>
              <a:latin typeface="Century Gothic" panose="020B0502020202020204" pitchFamily="34" charset="0"/>
            </a:endParaRPr>
          </a:p>
        </p:txBody>
      </p:sp>
      <p:sp>
        <p:nvSpPr>
          <p:cNvPr id="5" name="Content Placeholder 2"/>
          <p:cNvSpPr txBox="1">
            <a:spLocks/>
          </p:cNvSpPr>
          <p:nvPr/>
        </p:nvSpPr>
        <p:spPr>
          <a:xfrm>
            <a:off x="968979" y="1248155"/>
            <a:ext cx="7891442" cy="378470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1pPr>
            <a:lvl2pPr marL="742950" indent="-285750" algn="l" defTabSz="457200" rtl="0" eaLnBrk="1" latinLnBrk="0" hangingPunct="1">
              <a:spcBef>
                <a:spcPct val="20000"/>
              </a:spcBef>
              <a:buClr>
                <a:srgbClr val="F6902D"/>
              </a:buClr>
              <a:buFont typeface="Arial"/>
              <a:buChar char="–"/>
              <a:defRPr sz="1600" kern="1200">
                <a:solidFill>
                  <a:schemeClr val="tx1"/>
                </a:solidFill>
                <a:latin typeface="Century Gothic" panose="020B0502020202020204" pitchFamily="34" charset="0"/>
                <a:ea typeface="+mn-ea"/>
                <a:cs typeface="Arial"/>
              </a:defRPr>
            </a:lvl2pPr>
            <a:lvl3pPr marL="1143000" indent="-2286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3pPr>
            <a:lvl4pPr marL="1600200" indent="-228600" algn="l" defTabSz="457200" rtl="0" eaLnBrk="1" latinLnBrk="0" hangingPunct="1">
              <a:spcBef>
                <a:spcPct val="20000"/>
              </a:spcBef>
              <a:buClr>
                <a:srgbClr val="F6902D"/>
              </a:buClr>
              <a:buFont typeface="Arial"/>
              <a:buChar char="–"/>
              <a:defRPr sz="1600" kern="1200">
                <a:solidFill>
                  <a:schemeClr val="tx1"/>
                </a:solidFill>
                <a:latin typeface="Century Gothic" panose="020B0502020202020204" pitchFamily="34" charset="0"/>
                <a:ea typeface="+mn-ea"/>
                <a:cs typeface="Arial"/>
              </a:defRPr>
            </a:lvl4pPr>
            <a:lvl5pPr marL="2057400" indent="-2286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ct val="20000"/>
              </a:spcBef>
              <a:spcAft>
                <a:spcPts val="0"/>
              </a:spcAft>
              <a:buClr>
                <a:srgbClr val="1983CB"/>
              </a:buClr>
              <a:buSzTx/>
              <a:buFont typeface="Arial"/>
              <a:buNone/>
              <a:tabLst/>
              <a:defRPr/>
            </a:pPr>
            <a:r>
              <a:rPr kumimoji="0" lang="en-US" sz="2800" b="0" i="0" u="none" strike="noStrike" kern="1200" cap="none" spc="0" normalizeH="0" baseline="0" noProof="0" dirty="0" smtClean="0">
                <a:ln>
                  <a:noFill/>
                </a:ln>
                <a:solidFill>
                  <a:sysClr val="windowText" lastClr="000000"/>
                </a:solidFill>
                <a:effectLst/>
                <a:uLnTx/>
                <a:uFillTx/>
              </a:rPr>
              <a:t>L.A. Care maintains a designated staff person to accept PPC reporting and maintains copies of all reporting. </a:t>
            </a:r>
          </a:p>
          <a:p>
            <a:pPr marL="0" marR="0" lvl="0" indent="0" algn="just" defTabSz="457200" rtl="0" eaLnBrk="1" fontAlgn="auto" latinLnBrk="0" hangingPunct="1">
              <a:lnSpc>
                <a:spcPct val="100000"/>
              </a:lnSpc>
              <a:spcBef>
                <a:spcPct val="20000"/>
              </a:spcBef>
              <a:spcAft>
                <a:spcPts val="0"/>
              </a:spcAft>
              <a:buClr>
                <a:srgbClr val="1983CB"/>
              </a:buClr>
              <a:buSzTx/>
              <a:buFont typeface="Arial"/>
              <a:buNone/>
              <a:tabLst/>
              <a:defRPr/>
            </a:pPr>
            <a:endParaRPr lang="en-US" dirty="0" smtClean="0">
              <a:solidFill>
                <a:sysClr val="windowText" lastClr="000000"/>
              </a:solidFill>
            </a:endParaRPr>
          </a:p>
          <a:p>
            <a:pPr marL="0" marR="0" lvl="0" indent="0" algn="just" defTabSz="457200" rtl="0" eaLnBrk="1" fontAlgn="auto" latinLnBrk="0" hangingPunct="1">
              <a:lnSpc>
                <a:spcPct val="100000"/>
              </a:lnSpc>
              <a:spcBef>
                <a:spcPct val="20000"/>
              </a:spcBef>
              <a:spcAft>
                <a:spcPts val="0"/>
              </a:spcAft>
              <a:buClr>
                <a:srgbClr val="1983CB"/>
              </a:buClr>
              <a:buSzTx/>
              <a:buFont typeface="Arial"/>
              <a:buNone/>
              <a:tabLst/>
              <a:defRPr/>
            </a:pPr>
            <a:endParaRPr lang="en-US" dirty="0">
              <a:solidFill>
                <a:sysClr val="windowText" lastClr="000000"/>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128" y="6123982"/>
            <a:ext cx="1836579" cy="556308"/>
          </a:xfrm>
          <a:prstGeom prst="rect">
            <a:avLst/>
          </a:prstGeom>
          <a:ln>
            <a:solidFill>
              <a:srgbClr val="654186"/>
            </a:solidFill>
          </a:ln>
        </p:spPr>
      </p:pic>
      <p:sp>
        <p:nvSpPr>
          <p:cNvPr id="8" name="Title 1"/>
          <p:cNvSpPr txBox="1">
            <a:spLocks/>
          </p:cNvSpPr>
          <p:nvPr/>
        </p:nvSpPr>
        <p:spPr>
          <a:xfrm>
            <a:off x="912349" y="51456"/>
            <a:ext cx="7841126" cy="644059"/>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a:solidFill>
                  <a:srgbClr val="1983CB"/>
                </a:solidFill>
                <a:latin typeface="Century Gothic" panose="020B050202020202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9A23B"/>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t>What </a:t>
            </a:r>
            <a:r>
              <a:rPr kumimoji="0" lang="en-US" sz="3200" b="1" i="1" u="none" strike="noStrike" kern="1200" cap="none" spc="0" normalizeH="0" baseline="0" noProof="0" dirty="0" smtClean="0">
                <a:ln>
                  <a:noFill/>
                </a:ln>
                <a:solidFill>
                  <a:srgbClr val="01497B"/>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t>else</a:t>
            </a:r>
            <a:r>
              <a:rPr kumimoji="0" lang="en-US" sz="3200" b="1" i="0" u="none" strike="noStrike" kern="1200" cap="none" spc="0" normalizeH="0" baseline="0" noProof="0" dirty="0" smtClean="0">
                <a:ln>
                  <a:noFill/>
                </a:ln>
                <a:solidFill>
                  <a:srgbClr val="F9A23B"/>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t> is L.A. Care’s Responsibility?</a:t>
            </a:r>
            <a:br>
              <a:rPr kumimoji="0" lang="en-US" sz="3200" b="1" i="0" u="none" strike="noStrike" kern="1200" cap="none" spc="0" normalizeH="0" baseline="0" noProof="0" dirty="0" smtClean="0">
                <a:ln>
                  <a:noFill/>
                </a:ln>
                <a:solidFill>
                  <a:srgbClr val="F9A23B"/>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br>
            <a:r>
              <a:rPr kumimoji="0" lang="en-US" sz="3200" b="1" i="0" u="none" strike="noStrike" kern="1200" cap="none" spc="0" normalizeH="0" baseline="0" noProof="0" dirty="0" smtClean="0">
                <a:ln>
                  <a:noFill/>
                </a:ln>
                <a:solidFill>
                  <a:srgbClr val="F9A23B"/>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t/>
            </a:r>
            <a:br>
              <a:rPr kumimoji="0" lang="en-US" sz="3200" b="1" i="0" u="none" strike="noStrike" kern="1200" cap="none" spc="0" normalizeH="0" baseline="0" noProof="0" dirty="0" smtClean="0">
                <a:ln>
                  <a:noFill/>
                </a:ln>
                <a:solidFill>
                  <a:srgbClr val="F9A23B"/>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br>
            <a:endParaRPr kumimoji="0" lang="en-US" sz="3200" b="1" i="0" u="none" strike="noStrike" kern="1200" cap="none" spc="0" normalizeH="0" baseline="0" noProof="0" dirty="0">
              <a:ln>
                <a:noFill/>
              </a:ln>
              <a:solidFill>
                <a:srgbClr val="F9A23B"/>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endParaRPr>
          </a:p>
        </p:txBody>
      </p:sp>
      <p:sp>
        <p:nvSpPr>
          <p:cNvPr id="10" name="Rectangle 9"/>
          <p:cNvSpPr/>
          <p:nvPr/>
        </p:nvSpPr>
        <p:spPr>
          <a:xfrm>
            <a:off x="8547707" y="6396476"/>
            <a:ext cx="418943" cy="31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10</a:t>
            </a:r>
            <a:endParaRPr lang="en-US" dirty="0">
              <a:solidFill>
                <a:schemeClr val="tx1"/>
              </a:solidFill>
            </a:endParaRPr>
          </a:p>
        </p:txBody>
      </p:sp>
    </p:spTree>
    <p:extLst>
      <p:ext uri="{BB962C8B-B14F-4D97-AF65-F5344CB8AC3E}">
        <p14:creationId xmlns:p14="http://schemas.microsoft.com/office/powerpoint/2010/main" val="4203695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txBox="1">
            <a:spLocks/>
          </p:cNvSpPr>
          <p:nvPr/>
        </p:nvSpPr>
        <p:spPr>
          <a:xfrm>
            <a:off x="1508289" y="6470150"/>
            <a:ext cx="7039418" cy="2577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smtClean="0">
                <a:solidFill>
                  <a:srgbClr val="1983CB"/>
                </a:solidFill>
                <a:latin typeface="Century Gothic" panose="020B0502020202020204" pitchFamily="34" charset="0"/>
              </a:rPr>
              <a:t>APL 17-009/Provider Preventable Conditions Reporting</a:t>
            </a:r>
            <a:endParaRPr lang="en-US" sz="1050" dirty="0">
              <a:solidFill>
                <a:srgbClr val="1983CB"/>
              </a:solidFill>
              <a:latin typeface="Century Gothic" panose="020B0502020202020204" pitchFamily="34" charset="0"/>
            </a:endParaRPr>
          </a:p>
        </p:txBody>
      </p:sp>
      <p:sp>
        <p:nvSpPr>
          <p:cNvPr id="4" name="Title 1"/>
          <p:cNvSpPr txBox="1">
            <a:spLocks/>
          </p:cNvSpPr>
          <p:nvPr/>
        </p:nvSpPr>
        <p:spPr>
          <a:xfrm>
            <a:off x="865419" y="166912"/>
            <a:ext cx="7923882"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kern="1200">
                <a:solidFill>
                  <a:srgbClr val="1983CB"/>
                </a:solidFill>
                <a:latin typeface="Century Gothic" panose="020B050202020202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6902D"/>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t>What are Requirements for Monitoring for PPCs?</a:t>
            </a:r>
            <a:endParaRPr kumimoji="0" lang="en-US" sz="3200" b="1" i="0" u="none" strike="noStrike" kern="1200" cap="none" spc="0" normalizeH="0" baseline="0" noProof="0" dirty="0">
              <a:ln>
                <a:noFill/>
              </a:ln>
              <a:solidFill>
                <a:srgbClr val="F6902D"/>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endParaRPr>
          </a:p>
        </p:txBody>
      </p:sp>
      <p:sp>
        <p:nvSpPr>
          <p:cNvPr id="5" name="Content Placeholder 2"/>
          <p:cNvSpPr txBox="1">
            <a:spLocks/>
          </p:cNvSpPr>
          <p:nvPr/>
        </p:nvSpPr>
        <p:spPr>
          <a:xfrm>
            <a:off x="983681" y="1489281"/>
            <a:ext cx="7687357" cy="45259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1pPr>
            <a:lvl2pPr marL="742950" indent="-285750" algn="l" defTabSz="457200" rtl="0" eaLnBrk="1" latinLnBrk="0" hangingPunct="1">
              <a:spcBef>
                <a:spcPct val="20000"/>
              </a:spcBef>
              <a:buClr>
                <a:srgbClr val="F6902D"/>
              </a:buClr>
              <a:buFont typeface="Arial"/>
              <a:buChar char="–"/>
              <a:defRPr sz="1600" kern="1200">
                <a:solidFill>
                  <a:schemeClr val="tx1"/>
                </a:solidFill>
                <a:latin typeface="Century Gothic" panose="020B0502020202020204" pitchFamily="34" charset="0"/>
                <a:ea typeface="+mn-ea"/>
                <a:cs typeface="Arial"/>
              </a:defRPr>
            </a:lvl2pPr>
            <a:lvl3pPr marL="1143000" indent="-2286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3pPr>
            <a:lvl4pPr marL="1600200" indent="-228600" algn="l" defTabSz="457200" rtl="0" eaLnBrk="1" latinLnBrk="0" hangingPunct="1">
              <a:spcBef>
                <a:spcPct val="20000"/>
              </a:spcBef>
              <a:buClr>
                <a:srgbClr val="F6902D"/>
              </a:buClr>
              <a:buFont typeface="Arial"/>
              <a:buChar char="–"/>
              <a:defRPr sz="1600" kern="1200">
                <a:solidFill>
                  <a:schemeClr val="tx1"/>
                </a:solidFill>
                <a:latin typeface="Century Gothic" panose="020B0502020202020204" pitchFamily="34" charset="0"/>
                <a:ea typeface="+mn-ea"/>
                <a:cs typeface="Arial"/>
              </a:defRPr>
            </a:lvl4pPr>
            <a:lvl5pPr marL="2057400" indent="-2286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461963" indent="-461963" algn="just">
              <a:buBlip>
                <a:blip r:embed="rId3"/>
              </a:buBlip>
              <a:defRPr/>
            </a:pPr>
            <a:r>
              <a:rPr kumimoji="0" lang="en-US" sz="24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Arial"/>
              </a:rPr>
              <a:t>Encounter and claims data </a:t>
            </a:r>
            <a:r>
              <a:rPr kumimoji="0" lang="en-US" sz="2400" b="0" i="1"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Arial"/>
              </a:rPr>
              <a:t>must</a:t>
            </a:r>
            <a:r>
              <a:rPr kumimoji="0" lang="en-US" sz="24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Arial"/>
              </a:rPr>
              <a:t> be monitored for incidents of PPCs using the diagnosis identified by CMS as HCAC or OPC/OPPC, encompassing (at minimum) all of the conditions and events that are noted at the end of this presentation. </a:t>
            </a:r>
          </a:p>
          <a:p>
            <a:pPr marL="461963" marR="0" lvl="3" indent="-461963" algn="just" defTabSz="457200" rtl="0" eaLnBrk="1" fontAlgn="auto" latinLnBrk="0" hangingPunct="1">
              <a:lnSpc>
                <a:spcPct val="100000"/>
              </a:lnSpc>
              <a:spcBef>
                <a:spcPct val="20000"/>
              </a:spcBef>
              <a:spcAft>
                <a:spcPts val="0"/>
              </a:spcAft>
              <a:buClr>
                <a:srgbClr val="F6902D"/>
              </a:buClr>
              <a:buSzTx/>
              <a:buBlip>
                <a:blip r:embed="rId3"/>
              </a:buBlip>
              <a:tabLst/>
              <a:defRPr/>
            </a:pPr>
            <a:endParaRPr kumimoji="0" lang="en-US" sz="24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Arial"/>
            </a:endParaRPr>
          </a:p>
          <a:p>
            <a:pPr marL="461963" indent="-461963" algn="just">
              <a:buBlip>
                <a:blip r:embed="rId3"/>
              </a:buBlip>
              <a:defRPr/>
            </a:pPr>
            <a:r>
              <a:rPr kumimoji="0" lang="en-US" sz="24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Arial"/>
              </a:rPr>
              <a:t>PPCs may also come from Quality reviews via </a:t>
            </a:r>
            <a:r>
              <a:rPr lang="en-US" sz="2400" dirty="0" smtClean="0">
                <a:solidFill>
                  <a:sysClr val="windowText" lastClr="000000"/>
                </a:solidFill>
              </a:rPr>
              <a:t>Potential Quality Indicators (PQIs) </a:t>
            </a:r>
            <a:r>
              <a:rPr kumimoji="0" lang="en-US" sz="24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Arial"/>
              </a:rPr>
              <a:t>or Appeals and Grievances and it is important that your organization understands the need to be aware of potential PPCs. </a:t>
            </a:r>
            <a:endParaRPr kumimoji="0" lang="en-US" sz="24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Aria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128" y="6123982"/>
            <a:ext cx="1836579" cy="556308"/>
          </a:xfrm>
          <a:prstGeom prst="rect">
            <a:avLst/>
          </a:prstGeom>
          <a:ln>
            <a:solidFill>
              <a:srgbClr val="654186"/>
            </a:solidFill>
          </a:ln>
        </p:spPr>
      </p:pic>
      <p:sp>
        <p:nvSpPr>
          <p:cNvPr id="7" name="Rectangle 6"/>
          <p:cNvSpPr/>
          <p:nvPr/>
        </p:nvSpPr>
        <p:spPr>
          <a:xfrm>
            <a:off x="8671039" y="6416451"/>
            <a:ext cx="472962" cy="31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11</a:t>
            </a:r>
            <a:endParaRPr lang="en-US" dirty="0">
              <a:solidFill>
                <a:schemeClr val="tx1"/>
              </a:solidFill>
            </a:endParaRPr>
          </a:p>
        </p:txBody>
      </p:sp>
    </p:spTree>
    <p:extLst>
      <p:ext uri="{BB962C8B-B14F-4D97-AF65-F5344CB8AC3E}">
        <p14:creationId xmlns:p14="http://schemas.microsoft.com/office/powerpoint/2010/main" val="1961354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txBox="1">
            <a:spLocks/>
          </p:cNvSpPr>
          <p:nvPr/>
        </p:nvSpPr>
        <p:spPr>
          <a:xfrm>
            <a:off x="1508289" y="6470150"/>
            <a:ext cx="7039418" cy="2577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smtClean="0">
                <a:solidFill>
                  <a:srgbClr val="1983CB"/>
                </a:solidFill>
                <a:latin typeface="Century Gothic" panose="020B0502020202020204" pitchFamily="34" charset="0"/>
              </a:rPr>
              <a:t>APL 17-009/Provider Preventable Conditions Reporting</a:t>
            </a:r>
            <a:endParaRPr lang="en-US" sz="1050" dirty="0">
              <a:solidFill>
                <a:srgbClr val="1983CB"/>
              </a:solidFill>
              <a:latin typeface="Century Gothic" panose="020B0502020202020204" pitchFamily="34" charset="0"/>
            </a:endParaRPr>
          </a:p>
        </p:txBody>
      </p:sp>
      <p:sp>
        <p:nvSpPr>
          <p:cNvPr id="4" name="Title 1"/>
          <p:cNvSpPr txBox="1">
            <a:spLocks/>
          </p:cNvSpPr>
          <p:nvPr/>
        </p:nvSpPr>
        <p:spPr>
          <a:xfrm>
            <a:off x="878889" y="143819"/>
            <a:ext cx="7635358"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kern="1200">
                <a:solidFill>
                  <a:srgbClr val="1983CB"/>
                </a:solidFill>
                <a:latin typeface="Century Gothic" panose="020B050202020202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1983CB"/>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t>Identifying Reportable Conditions</a:t>
            </a:r>
            <a:endParaRPr kumimoji="0" lang="en-US" sz="3600" b="1" i="0" u="none" strike="noStrike" kern="1200" cap="none" spc="0" normalizeH="0" baseline="0" noProof="0" dirty="0">
              <a:ln>
                <a:noFill/>
              </a:ln>
              <a:solidFill>
                <a:srgbClr val="1983CB"/>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endParaRPr>
          </a:p>
        </p:txBody>
      </p:sp>
      <p:sp>
        <p:nvSpPr>
          <p:cNvPr id="5" name="Content Placeholder 2"/>
          <p:cNvSpPr txBox="1">
            <a:spLocks/>
          </p:cNvSpPr>
          <p:nvPr/>
        </p:nvSpPr>
        <p:spPr>
          <a:xfrm>
            <a:off x="798990" y="1417446"/>
            <a:ext cx="8185212" cy="491331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1pPr>
            <a:lvl2pPr marL="742950" indent="-285750" algn="l" defTabSz="457200" rtl="0" eaLnBrk="1" latinLnBrk="0" hangingPunct="1">
              <a:spcBef>
                <a:spcPct val="20000"/>
              </a:spcBef>
              <a:buClr>
                <a:srgbClr val="F6902D"/>
              </a:buClr>
              <a:buFont typeface="Arial"/>
              <a:buChar char="–"/>
              <a:defRPr sz="1600" kern="1200">
                <a:solidFill>
                  <a:schemeClr val="tx1"/>
                </a:solidFill>
                <a:latin typeface="Century Gothic" panose="020B0502020202020204" pitchFamily="34" charset="0"/>
                <a:ea typeface="+mn-ea"/>
                <a:cs typeface="Arial"/>
              </a:defRPr>
            </a:lvl2pPr>
            <a:lvl3pPr marL="1143000" indent="-2286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3pPr>
            <a:lvl4pPr marL="1600200" indent="-228600" algn="l" defTabSz="457200" rtl="0" eaLnBrk="1" latinLnBrk="0" hangingPunct="1">
              <a:spcBef>
                <a:spcPct val="20000"/>
              </a:spcBef>
              <a:buClr>
                <a:srgbClr val="F6902D"/>
              </a:buClr>
              <a:buFont typeface="Arial"/>
              <a:buChar char="–"/>
              <a:defRPr sz="1600" kern="1200">
                <a:solidFill>
                  <a:schemeClr val="tx1"/>
                </a:solidFill>
                <a:latin typeface="Century Gothic" panose="020B0502020202020204" pitchFamily="34" charset="0"/>
                <a:ea typeface="+mn-ea"/>
                <a:cs typeface="Arial"/>
              </a:defRPr>
            </a:lvl4pPr>
            <a:lvl5pPr marL="2057400" indent="-2286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1983CB"/>
              </a:buClr>
              <a:buSzTx/>
              <a:buNone/>
              <a:tabLst/>
              <a:defRPr/>
            </a:pPr>
            <a:r>
              <a:rPr kumimoji="0" lang="en-US" sz="2800" b="1" i="0" u="none" strike="noStrike" kern="1200" cap="none" spc="0" normalizeH="0" baseline="0" noProof="0" dirty="0" smtClean="0">
                <a:ln>
                  <a:noFill/>
                </a:ln>
                <a:solidFill>
                  <a:srgbClr val="F9A23B"/>
                </a:solidFill>
                <a:effectLst/>
                <a:uLnTx/>
                <a:uFillTx/>
              </a:rPr>
              <a:t>To repeat, a PPC or PPRC is defined by DHCS as </a:t>
            </a:r>
            <a:r>
              <a:rPr kumimoji="0" lang="en-US" sz="2800" b="1" i="0" u="none" strike="noStrike" kern="1200" cap="none" spc="0" normalizeH="0" baseline="0" noProof="0" dirty="0" smtClean="0">
                <a:ln>
                  <a:noFill/>
                </a:ln>
                <a:solidFill>
                  <a:srgbClr val="01497B"/>
                </a:solidFill>
                <a:effectLst/>
                <a:uLnTx/>
                <a:uFillTx/>
              </a:rPr>
              <a:t>one of two types</a:t>
            </a:r>
            <a:r>
              <a:rPr kumimoji="0" lang="en-US" sz="2800" b="1" i="0" u="none" strike="noStrike" kern="1200" cap="none" spc="0" normalizeH="0" baseline="0" noProof="0" dirty="0" smtClean="0">
                <a:ln>
                  <a:noFill/>
                </a:ln>
                <a:solidFill>
                  <a:srgbClr val="F9A23B"/>
                </a:solidFill>
                <a:effectLst/>
                <a:uLnTx/>
                <a:uFillTx/>
              </a:rPr>
              <a:t>: </a:t>
            </a:r>
          </a:p>
          <a:p>
            <a:pPr marL="0" marR="0" lvl="0" indent="0" algn="l" defTabSz="457200" rtl="0" eaLnBrk="1" fontAlgn="auto" latinLnBrk="0" hangingPunct="1">
              <a:lnSpc>
                <a:spcPct val="100000"/>
              </a:lnSpc>
              <a:spcBef>
                <a:spcPct val="20000"/>
              </a:spcBef>
              <a:spcAft>
                <a:spcPts val="0"/>
              </a:spcAft>
              <a:buClr>
                <a:srgbClr val="1983CB"/>
              </a:buClr>
              <a:buSzTx/>
              <a:buNone/>
              <a:tabLst/>
              <a:defRPr/>
            </a:pPr>
            <a:endParaRPr kumimoji="0" lang="en-US" sz="105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Arial"/>
            </a:endParaRPr>
          </a:p>
          <a:p>
            <a:pPr marL="1144588" marR="0" lvl="1" indent="-630238" algn="l" defTabSz="457200" rtl="0" eaLnBrk="1" fontAlgn="auto" latinLnBrk="0" hangingPunct="1">
              <a:lnSpc>
                <a:spcPct val="100000"/>
              </a:lnSpc>
              <a:spcBef>
                <a:spcPct val="20000"/>
              </a:spcBef>
              <a:spcAft>
                <a:spcPts val="0"/>
              </a:spcAft>
              <a:buClr>
                <a:srgbClr val="F6902D"/>
              </a:buClr>
              <a:buSzTx/>
              <a:buBlip>
                <a:blip r:embed="rId3"/>
              </a:buBlip>
              <a:tabLst/>
              <a:defRPr/>
            </a:pPr>
            <a:r>
              <a:rPr kumimoji="0" lang="en-US" sz="2400" b="0" i="0" u="none" strike="noStrike" kern="1200" cap="none" spc="0" normalizeH="0" baseline="0" noProof="0" dirty="0" smtClean="0">
                <a:ln>
                  <a:noFill/>
                </a:ln>
                <a:solidFill>
                  <a:sysClr val="windowText" lastClr="000000"/>
                </a:solidFill>
                <a:effectLst/>
                <a:uLnTx/>
                <a:uFillTx/>
              </a:rPr>
              <a:t>Health Care Acquired Conditions (HCAC), which should be reported if these occur in an inpatient acute care hospital.</a:t>
            </a:r>
          </a:p>
          <a:p>
            <a:pPr marL="1144588" marR="0" lvl="1" indent="-630238" algn="l" defTabSz="457200" rtl="0" eaLnBrk="1" fontAlgn="auto" latinLnBrk="0" hangingPunct="1">
              <a:lnSpc>
                <a:spcPct val="100000"/>
              </a:lnSpc>
              <a:spcBef>
                <a:spcPct val="20000"/>
              </a:spcBef>
              <a:spcAft>
                <a:spcPts val="0"/>
              </a:spcAft>
              <a:buClr>
                <a:srgbClr val="F6902D"/>
              </a:buClr>
              <a:buSzTx/>
              <a:buBlip>
                <a:blip r:embed="rId3"/>
              </a:buBlip>
              <a:tabLst/>
              <a:defRPr/>
            </a:pPr>
            <a:r>
              <a:rPr kumimoji="0" lang="en-US" sz="2400" b="0" i="0" u="none" strike="noStrike" kern="1200" cap="none" spc="0" normalizeH="0" baseline="0" noProof="0" dirty="0" smtClean="0">
                <a:ln>
                  <a:noFill/>
                </a:ln>
                <a:solidFill>
                  <a:sysClr val="windowText" lastClr="000000"/>
                </a:solidFill>
                <a:effectLst/>
                <a:uLnTx/>
                <a:uFillTx/>
              </a:rPr>
              <a:t>Other Provider Preventable Conditions (OPPC), which should be reported if these occur in any health care setting. </a:t>
            </a:r>
          </a:p>
          <a:p>
            <a:pPr marL="514350" marR="0" lvl="1" indent="0" algn="l" defTabSz="457200" rtl="0" eaLnBrk="1" fontAlgn="auto" latinLnBrk="0" hangingPunct="1">
              <a:lnSpc>
                <a:spcPct val="100000"/>
              </a:lnSpc>
              <a:spcBef>
                <a:spcPct val="20000"/>
              </a:spcBef>
              <a:spcAft>
                <a:spcPts val="0"/>
              </a:spcAft>
              <a:buClr>
                <a:srgbClr val="F6902D"/>
              </a:buClr>
              <a:buSzTx/>
              <a:buNone/>
              <a:tabLst/>
              <a:defRPr/>
            </a:pPr>
            <a:endParaRPr lang="en-US" sz="2400" dirty="0" smtClean="0">
              <a:solidFill>
                <a:sysClr val="windowText" lastClr="000000"/>
              </a:solidFill>
            </a:endParaRPr>
          </a:p>
          <a:p>
            <a:pPr marL="514350" marR="0" lvl="1" indent="0" algn="l" defTabSz="457200" rtl="0" eaLnBrk="1" fontAlgn="auto" latinLnBrk="0" hangingPunct="1">
              <a:lnSpc>
                <a:spcPct val="100000"/>
              </a:lnSpc>
              <a:spcBef>
                <a:spcPct val="20000"/>
              </a:spcBef>
              <a:spcAft>
                <a:spcPts val="0"/>
              </a:spcAft>
              <a:buClr>
                <a:srgbClr val="F6902D"/>
              </a:buClr>
              <a:buSzTx/>
              <a:buNone/>
              <a:tabLst/>
              <a:defRPr/>
            </a:pPr>
            <a:r>
              <a:rPr lang="en-US" sz="2400" dirty="0" smtClean="0">
                <a:solidFill>
                  <a:sysClr val="windowText" lastClr="000000"/>
                </a:solidFill>
              </a:rPr>
              <a:t>See the following slides for more details.</a:t>
            </a:r>
            <a:endParaRPr kumimoji="0" lang="en-US" sz="2400" b="0" i="0" u="none" strike="noStrike" kern="1200" cap="none" spc="0" normalizeH="0" baseline="0" noProof="0" dirty="0" smtClean="0">
              <a:ln>
                <a:noFill/>
              </a:ln>
              <a:solidFill>
                <a:sysClr val="windowText" lastClr="000000"/>
              </a:solidFill>
              <a:effectLst/>
              <a:uLnTx/>
              <a:uFillTx/>
            </a:endParaRPr>
          </a:p>
          <a:p>
            <a:pPr marL="742950" marR="0" lvl="2" indent="0" algn="l" defTabSz="457200" rtl="0" eaLnBrk="1" fontAlgn="auto" latinLnBrk="0" hangingPunct="1">
              <a:lnSpc>
                <a:spcPct val="100000"/>
              </a:lnSpc>
              <a:spcBef>
                <a:spcPct val="20000"/>
              </a:spcBef>
              <a:spcAft>
                <a:spcPts val="0"/>
              </a:spcAft>
              <a:buClr>
                <a:srgbClr val="1983CB"/>
              </a:buClr>
              <a:buSzTx/>
              <a:buFont typeface="Arial"/>
              <a:buNone/>
              <a:tabLst/>
              <a:defRPr/>
            </a:pPr>
            <a:endParaRPr kumimoji="0" lang="en-US" sz="2400" b="0" i="0" u="none" strike="noStrike" kern="1200" cap="none" spc="0" normalizeH="0" baseline="0" noProof="0" dirty="0" smtClean="0">
              <a:ln>
                <a:noFill/>
              </a:ln>
              <a:solidFill>
                <a:sysClr val="windowText" lastClr="000000"/>
              </a:solidFill>
              <a:effectLst/>
              <a:uLnTx/>
              <a:uFillTx/>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128" y="6123982"/>
            <a:ext cx="1836579" cy="556308"/>
          </a:xfrm>
          <a:prstGeom prst="rect">
            <a:avLst/>
          </a:prstGeom>
          <a:ln>
            <a:solidFill>
              <a:srgbClr val="654186"/>
            </a:solidFill>
          </a:ln>
        </p:spPr>
      </p:pic>
      <p:sp>
        <p:nvSpPr>
          <p:cNvPr id="7" name="Rectangle 6"/>
          <p:cNvSpPr/>
          <p:nvPr/>
        </p:nvSpPr>
        <p:spPr>
          <a:xfrm>
            <a:off x="8547707" y="6416451"/>
            <a:ext cx="596293" cy="31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a:t>
            </a:r>
            <a:endParaRPr lang="en-US" dirty="0">
              <a:solidFill>
                <a:schemeClr val="tx1"/>
              </a:solidFill>
            </a:endParaRPr>
          </a:p>
        </p:txBody>
      </p:sp>
    </p:spTree>
    <p:extLst>
      <p:ext uri="{BB962C8B-B14F-4D97-AF65-F5344CB8AC3E}">
        <p14:creationId xmlns:p14="http://schemas.microsoft.com/office/powerpoint/2010/main" val="1091952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txBox="1">
            <a:spLocks/>
          </p:cNvSpPr>
          <p:nvPr/>
        </p:nvSpPr>
        <p:spPr>
          <a:xfrm>
            <a:off x="1508289" y="6470150"/>
            <a:ext cx="7039418" cy="2577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smtClean="0">
                <a:solidFill>
                  <a:srgbClr val="1983CB"/>
                </a:solidFill>
                <a:latin typeface="Century Gothic" panose="020B0502020202020204" pitchFamily="34" charset="0"/>
              </a:rPr>
              <a:t>APL 17-009/Provider Preventable Conditions Reporting</a:t>
            </a:r>
            <a:endParaRPr lang="en-US" sz="1050" dirty="0">
              <a:solidFill>
                <a:srgbClr val="1983CB"/>
              </a:solidFill>
              <a:latin typeface="Century Gothic" panose="020B0502020202020204" pitchFamily="34" charset="0"/>
            </a:endParaRPr>
          </a:p>
        </p:txBody>
      </p:sp>
      <p:sp>
        <p:nvSpPr>
          <p:cNvPr id="4" name="Title 1"/>
          <p:cNvSpPr txBox="1">
            <a:spLocks/>
          </p:cNvSpPr>
          <p:nvPr/>
        </p:nvSpPr>
        <p:spPr>
          <a:xfrm>
            <a:off x="1051442" y="180126"/>
            <a:ext cx="7635358"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kern="1200">
                <a:solidFill>
                  <a:srgbClr val="1983CB"/>
                </a:solidFill>
                <a:latin typeface="Century Gothic" panose="020B050202020202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1983CB"/>
                </a:solidFill>
                <a:effectLst/>
                <a:uLnTx/>
                <a:uFillTx/>
                <a:latin typeface="Century Gothic" panose="020B0502020202020204" pitchFamily="34" charset="0"/>
                <a:ea typeface="+mj-ea"/>
                <a:cs typeface="Arial"/>
              </a:rPr>
              <a:t>Identifying Reportable Conditions </a:t>
            </a:r>
            <a:r>
              <a:rPr kumimoji="0" lang="en-US" sz="1400" b="1" i="1" u="none" strike="noStrike" kern="1200" cap="none" spc="300" normalizeH="0" baseline="0" noProof="0" dirty="0" smtClean="0">
                <a:ln>
                  <a:noFill/>
                </a:ln>
                <a:solidFill>
                  <a:srgbClr val="FF0000"/>
                </a:solidFill>
                <a:effectLst/>
                <a:uLnTx/>
                <a:uFillTx/>
                <a:latin typeface="Century Gothic" panose="020B0502020202020204" pitchFamily="34" charset="0"/>
                <a:ea typeface="+mj-ea"/>
                <a:cs typeface="Arial"/>
              </a:rPr>
              <a:t>cont.</a:t>
            </a:r>
            <a:endParaRPr kumimoji="0" lang="en-US" sz="2800" b="1" i="0" u="none" strike="noStrike" kern="1200" cap="none" spc="300" normalizeH="0" baseline="0" noProof="0" dirty="0">
              <a:ln>
                <a:noFill/>
              </a:ln>
              <a:solidFill>
                <a:srgbClr val="1983CB"/>
              </a:solidFill>
              <a:effectLst/>
              <a:uLnTx/>
              <a:uFillTx/>
              <a:latin typeface="Century Gothic" panose="020B0502020202020204" pitchFamily="34" charset="0"/>
              <a:ea typeface="+mj-ea"/>
              <a:cs typeface="Arial"/>
            </a:endParaRPr>
          </a:p>
        </p:txBody>
      </p:sp>
      <p:sp>
        <p:nvSpPr>
          <p:cNvPr id="8" name="Content Placeholder 3"/>
          <p:cNvSpPr txBox="1">
            <a:spLocks/>
          </p:cNvSpPr>
          <p:nvPr/>
        </p:nvSpPr>
        <p:spPr>
          <a:xfrm>
            <a:off x="962134" y="1117191"/>
            <a:ext cx="7724666" cy="4600228"/>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kern="1200" baseline="0">
                <a:solidFill>
                  <a:schemeClr val="tx1"/>
                </a:solidFill>
                <a:latin typeface="Century Gothic" panose="020B0502020202020204" pitchFamily="34" charset="0"/>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0"/>
              </a:spcAft>
              <a:buClr>
                <a:srgbClr val="1983CB"/>
              </a:buClr>
              <a:buSzTx/>
              <a:buFont typeface="Arial"/>
              <a:buNone/>
              <a:tabLst/>
              <a:defRPr/>
            </a:pPr>
            <a:r>
              <a:rPr kumimoji="0" lang="en-US" sz="2000" b="1"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Arial"/>
              </a:rPr>
              <a:t>Identifying the “at minimum” conditions (see links at end of presentation) via claims and encounter data may result in the need for data validation and reporting if it is found that a possible PPC exists. </a:t>
            </a:r>
          </a:p>
          <a:p>
            <a:pPr marL="0" marR="0" lvl="0" indent="0" algn="l" defTabSz="457200" rtl="0" eaLnBrk="1" fontAlgn="auto" latinLnBrk="0" hangingPunct="1">
              <a:lnSpc>
                <a:spcPct val="100000"/>
              </a:lnSpc>
              <a:spcBef>
                <a:spcPct val="20000"/>
              </a:spcBef>
              <a:spcAft>
                <a:spcPts val="0"/>
              </a:spcAft>
              <a:buClr>
                <a:srgbClr val="1983CB"/>
              </a:buClr>
              <a:buSzTx/>
              <a:buFont typeface="Arial"/>
              <a:buNone/>
              <a:tabLst/>
              <a:defRPr/>
            </a:pPr>
            <a:endParaRPr kumimoji="0" lang="en-US" sz="16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Arial"/>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n-US" sz="2400" b="1" i="1" u="none" strike="noStrike" kern="1200" cap="none" spc="300" normalizeH="0" baseline="0" noProof="0" dirty="0" smtClean="0">
                <a:ln>
                  <a:noFill/>
                </a:ln>
                <a:solidFill>
                  <a:srgbClr val="3A92D1"/>
                </a:solidFill>
                <a:effectLst/>
                <a:uLnTx/>
                <a:uFillTx/>
                <a:latin typeface="Century Gothic" panose="020B0502020202020204" pitchFamily="34" charset="0"/>
                <a:ea typeface="+mn-ea"/>
                <a:cs typeface="Arial"/>
              </a:rPr>
              <a:t>NOTE: </a:t>
            </a:r>
          </a:p>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n-US" sz="2000" b="1" i="1" u="none" strike="noStrike" kern="1200" cap="none" spc="0" normalizeH="0" baseline="0" noProof="0" dirty="0" smtClean="0">
                <a:ln>
                  <a:noFill/>
                </a:ln>
                <a:solidFill>
                  <a:srgbClr val="F6902D"/>
                </a:solidFill>
                <a:effectLst/>
                <a:uLnTx/>
                <a:uFillTx/>
                <a:latin typeface="Century Gothic" panose="020B0502020202020204" pitchFamily="34" charset="0"/>
                <a:ea typeface="+mn-ea"/>
                <a:cs typeface="Arial"/>
              </a:rPr>
              <a:t>Reporting PPCs for </a:t>
            </a:r>
            <a:r>
              <a:rPr kumimoji="0" lang="en-US" sz="2000" b="1" i="1" u="none" strike="noStrike" kern="1200" cap="none" spc="0" normalizeH="0" baseline="0" noProof="0" dirty="0" err="1" smtClean="0">
                <a:ln>
                  <a:noFill/>
                </a:ln>
                <a:solidFill>
                  <a:srgbClr val="F6902D"/>
                </a:solidFill>
                <a:effectLst/>
                <a:uLnTx/>
                <a:uFillTx/>
                <a:latin typeface="Century Gothic" panose="020B0502020202020204" pitchFamily="34" charset="0"/>
                <a:ea typeface="+mn-ea"/>
                <a:cs typeface="Arial"/>
              </a:rPr>
              <a:t>Medi</a:t>
            </a:r>
            <a:r>
              <a:rPr kumimoji="0" lang="en-US" sz="2000" b="1" i="1" u="none" strike="noStrike" kern="1200" cap="none" spc="0" normalizeH="0" baseline="0" noProof="0" dirty="0" smtClean="0">
                <a:ln>
                  <a:noFill/>
                </a:ln>
                <a:solidFill>
                  <a:srgbClr val="F6902D"/>
                </a:solidFill>
                <a:effectLst/>
                <a:uLnTx/>
                <a:uFillTx/>
                <a:latin typeface="Century Gothic" panose="020B0502020202020204" pitchFamily="34" charset="0"/>
                <a:ea typeface="+mn-ea"/>
                <a:cs typeface="Arial"/>
              </a:rPr>
              <a:t>-Cal or D-SNP beneficiaries to DHCS does not remove the reporting requirement for adverse events and healthcare-associated infections (HAI) to the </a:t>
            </a:r>
            <a:r>
              <a:rPr kumimoji="0" lang="en-US" sz="2000" b="1" i="1" u="none" strike="noStrike" kern="1200" cap="none" spc="0" normalizeH="0" baseline="0" noProof="0" dirty="0" smtClean="0">
                <a:ln>
                  <a:noFill/>
                </a:ln>
                <a:solidFill>
                  <a:srgbClr val="F6902D"/>
                </a:solidFill>
                <a:effectLst/>
                <a:uLnTx/>
                <a:uFillTx/>
                <a:latin typeface="Century Gothic" panose="020B0502020202020204" pitchFamily="34" charset="0"/>
                <a:ea typeface="+mn-ea"/>
                <a:cs typeface="Arial"/>
                <a:hlinkClick r:id="rId3"/>
              </a:rPr>
              <a:t>California Department of Public Health</a:t>
            </a:r>
            <a:r>
              <a:rPr kumimoji="0" lang="en-US" sz="2000" b="1" i="1" u="none" strike="noStrike" kern="1200" cap="none" spc="0" normalizeH="0" baseline="0" noProof="0" dirty="0" smtClean="0">
                <a:ln>
                  <a:noFill/>
                </a:ln>
                <a:solidFill>
                  <a:srgbClr val="F6902D"/>
                </a:solidFill>
                <a:effectLst/>
                <a:uLnTx/>
                <a:uFillTx/>
                <a:latin typeface="Century Gothic" panose="020B0502020202020204" pitchFamily="34" charset="0"/>
                <a:ea typeface="+mn-ea"/>
                <a:cs typeface="Arial"/>
              </a:rPr>
              <a:t>, pursuant to Health and Safety Code sections 1279.1 and 1288.55.</a:t>
            </a: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en-US" sz="1000" b="1" i="1" u="none" strike="noStrike" kern="1200" cap="none" spc="0" normalizeH="0" baseline="0" noProof="0" dirty="0" smtClean="0">
              <a:ln>
                <a:noFill/>
              </a:ln>
              <a:solidFill>
                <a:srgbClr val="F6902D"/>
              </a:solidFill>
              <a:effectLst/>
              <a:uLnTx/>
              <a:uFillTx/>
              <a:latin typeface="Century Gothic" panose="020B0502020202020204" pitchFamily="34" charset="0"/>
              <a:ea typeface="+mn-ea"/>
              <a:cs typeface="Arial"/>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n-US" sz="2000" b="1" i="1" u="none" strike="noStrike" kern="1200" cap="none" spc="0" normalizeH="0" baseline="0" noProof="0" dirty="0" smtClean="0">
                <a:ln>
                  <a:noFill/>
                </a:ln>
                <a:solidFill>
                  <a:srgbClr val="F6902D"/>
                </a:solidFill>
                <a:effectLst/>
                <a:uLnTx/>
                <a:uFillTx/>
                <a:latin typeface="Century Gothic" panose="020B0502020202020204" pitchFamily="34" charset="0"/>
                <a:ea typeface="+mn-ea"/>
                <a:cs typeface="Arial"/>
              </a:rPr>
              <a:t>Providers do not need to report PPCs that existed prior to the initiation of treatment of the beneficiary by the provider.</a:t>
            </a:r>
            <a:endParaRPr kumimoji="0" lang="en-US" sz="2000" b="1" i="1" u="none" strike="noStrike" kern="1200" cap="none" spc="0" normalizeH="0" baseline="0" noProof="0" dirty="0">
              <a:ln>
                <a:noFill/>
              </a:ln>
              <a:solidFill>
                <a:srgbClr val="F6902D"/>
              </a:solidFill>
              <a:effectLst/>
              <a:uLnTx/>
              <a:uFillTx/>
              <a:latin typeface="Century Gothic" panose="020B0502020202020204" pitchFamily="34" charset="0"/>
              <a:ea typeface="+mn-ea"/>
              <a:cs typeface="Aria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128" y="6123982"/>
            <a:ext cx="1836579" cy="556308"/>
          </a:xfrm>
          <a:prstGeom prst="rect">
            <a:avLst/>
          </a:prstGeom>
          <a:ln>
            <a:solidFill>
              <a:srgbClr val="654186"/>
            </a:solidFill>
          </a:ln>
        </p:spPr>
      </p:pic>
      <p:sp>
        <p:nvSpPr>
          <p:cNvPr id="7" name="Rectangle 6"/>
          <p:cNvSpPr/>
          <p:nvPr/>
        </p:nvSpPr>
        <p:spPr>
          <a:xfrm>
            <a:off x="8686801" y="6416451"/>
            <a:ext cx="457200" cy="31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13</a:t>
            </a:r>
            <a:endParaRPr lang="en-US" dirty="0">
              <a:solidFill>
                <a:schemeClr val="tx1"/>
              </a:solidFill>
            </a:endParaRPr>
          </a:p>
        </p:txBody>
      </p:sp>
    </p:spTree>
    <p:extLst>
      <p:ext uri="{BB962C8B-B14F-4D97-AF65-F5344CB8AC3E}">
        <p14:creationId xmlns:p14="http://schemas.microsoft.com/office/powerpoint/2010/main" val="32105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txBox="1">
            <a:spLocks/>
          </p:cNvSpPr>
          <p:nvPr/>
        </p:nvSpPr>
        <p:spPr>
          <a:xfrm>
            <a:off x="1508289" y="6470150"/>
            <a:ext cx="7039418" cy="2577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smtClean="0">
                <a:solidFill>
                  <a:srgbClr val="1983CB"/>
                </a:solidFill>
                <a:latin typeface="Century Gothic" panose="020B0502020202020204" pitchFamily="34" charset="0"/>
              </a:rPr>
              <a:t>APL 17-009/Provider Preventable Conditions Reporting</a:t>
            </a:r>
            <a:endParaRPr lang="en-US" sz="1050" dirty="0">
              <a:solidFill>
                <a:srgbClr val="1983CB"/>
              </a:solidFill>
              <a:latin typeface="Century Gothic" panose="020B0502020202020204" pitchFamily="34" charset="0"/>
            </a:endParaRPr>
          </a:p>
        </p:txBody>
      </p:sp>
      <p:sp>
        <p:nvSpPr>
          <p:cNvPr id="4" name="Content Placeholder 1"/>
          <p:cNvSpPr txBox="1">
            <a:spLocks/>
          </p:cNvSpPr>
          <p:nvPr/>
        </p:nvSpPr>
        <p:spPr>
          <a:xfrm>
            <a:off x="1184179" y="1967046"/>
            <a:ext cx="7171550" cy="427395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1pPr>
            <a:lvl2pPr marL="742950" indent="-285750" algn="l" defTabSz="457200" rtl="0" eaLnBrk="1" latinLnBrk="0" hangingPunct="1">
              <a:spcBef>
                <a:spcPct val="20000"/>
              </a:spcBef>
              <a:buClr>
                <a:srgbClr val="F6902D"/>
              </a:buClr>
              <a:buFont typeface="Arial"/>
              <a:buChar char="–"/>
              <a:defRPr sz="1600" kern="1200">
                <a:solidFill>
                  <a:schemeClr val="tx1"/>
                </a:solidFill>
                <a:latin typeface="Century Gothic" panose="020B0502020202020204" pitchFamily="34" charset="0"/>
                <a:ea typeface="+mn-ea"/>
                <a:cs typeface="Arial"/>
              </a:defRPr>
            </a:lvl2pPr>
            <a:lvl3pPr marL="1143000" indent="-2286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3pPr>
            <a:lvl4pPr marL="1600200" indent="-228600" algn="l" defTabSz="457200" rtl="0" eaLnBrk="1" latinLnBrk="0" hangingPunct="1">
              <a:spcBef>
                <a:spcPct val="20000"/>
              </a:spcBef>
              <a:buClr>
                <a:srgbClr val="F6902D"/>
              </a:buClr>
              <a:buFont typeface="Arial"/>
              <a:buChar char="–"/>
              <a:defRPr sz="1600" kern="1200">
                <a:solidFill>
                  <a:schemeClr val="tx1"/>
                </a:solidFill>
                <a:latin typeface="Century Gothic" panose="020B0502020202020204" pitchFamily="34" charset="0"/>
                <a:ea typeface="+mn-ea"/>
                <a:cs typeface="Arial"/>
              </a:defRPr>
            </a:lvl4pPr>
            <a:lvl5pPr marL="2057400" indent="-2286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0"/>
              </a:spcAft>
              <a:buClr>
                <a:srgbClr val="1983CB"/>
              </a:buClr>
              <a:buSzTx/>
              <a:buFont typeface="Arial"/>
              <a:buNone/>
              <a:tabLst/>
              <a:defRPr/>
            </a:pPr>
            <a:r>
              <a:rPr lang="en-US" sz="2400" dirty="0" smtClean="0">
                <a:solidFill>
                  <a:sysClr val="windowText" lastClr="000000"/>
                </a:solidFill>
              </a:rPr>
              <a:t>HC</a:t>
            </a:r>
            <a:r>
              <a:rPr kumimoji="0" lang="en-US" sz="24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Arial"/>
              </a:rPr>
              <a:t>ACs are the same conditions as the Hospital Acquired Conditions (HACs) that are reportable for Medicare, with the exception that Medi-Cal does not require providers to report deep vein thrombosis/pulmonary embolism for pregnant women and children under 21 years of age, as noted below.</a:t>
            </a:r>
            <a:br>
              <a:rPr kumimoji="0" lang="en-US" sz="24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Arial"/>
              </a:rPr>
            </a:br>
            <a:r>
              <a:rPr kumimoji="0" lang="en-US" sz="24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Arial"/>
              </a:rPr>
              <a:t/>
            </a:r>
            <a:br>
              <a:rPr kumimoji="0" lang="en-US" sz="24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Arial"/>
              </a:rPr>
            </a:br>
            <a:r>
              <a:rPr kumimoji="0" lang="en-US" sz="24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Arial"/>
              </a:rPr>
              <a:t>The ICD-10-CM codes for HCACs are available on the CMS website</a:t>
            </a:r>
            <a:r>
              <a:rPr lang="en-US" sz="2400" dirty="0">
                <a:solidFill>
                  <a:sysClr val="windowText" lastClr="000000"/>
                </a:solidFill>
              </a:rPr>
              <a:t>.</a:t>
            </a:r>
            <a:endParaRPr kumimoji="0" lang="en-US" sz="2400" b="0" i="0" u="none" strike="noStrike" kern="1200" cap="none" spc="0" normalizeH="0" noProof="0" dirty="0" smtClean="0">
              <a:ln>
                <a:noFill/>
              </a:ln>
              <a:solidFill>
                <a:sysClr val="windowText" lastClr="000000"/>
              </a:solidFill>
              <a:effectLst/>
              <a:uLnTx/>
              <a:uFillTx/>
              <a:latin typeface="Century Gothic" panose="020B0502020202020204" pitchFamily="34" charset="0"/>
              <a:ea typeface="+mn-ea"/>
              <a:cs typeface="Arial"/>
            </a:endParaRPr>
          </a:p>
          <a:p>
            <a:pPr marL="0" marR="0" lvl="0" indent="0" algn="r" defTabSz="457200" rtl="0" eaLnBrk="1" fontAlgn="auto" latinLnBrk="0" hangingPunct="1">
              <a:lnSpc>
                <a:spcPct val="100000"/>
              </a:lnSpc>
              <a:spcBef>
                <a:spcPct val="20000"/>
              </a:spcBef>
              <a:spcAft>
                <a:spcPts val="0"/>
              </a:spcAft>
              <a:buClr>
                <a:srgbClr val="1983CB"/>
              </a:buClr>
              <a:buSzTx/>
              <a:buFont typeface="Arial"/>
              <a:buNone/>
              <a:tabLst/>
              <a:defRPr/>
            </a:pPr>
            <a:r>
              <a:rPr kumimoji="0" lang="en-US" sz="1800" b="0" i="1" strike="noStrike" kern="1200" cap="none" spc="0" normalizeH="0" baseline="0" noProof="0" dirty="0" smtClean="0">
                <a:ln>
                  <a:noFill/>
                </a:ln>
                <a:solidFill>
                  <a:srgbClr val="F6902D"/>
                </a:solidFill>
                <a:effectLst/>
                <a:uLnTx/>
                <a:uFillTx/>
                <a:latin typeface="Century Gothic" panose="020B0502020202020204" pitchFamily="34" charset="0"/>
                <a:ea typeface="+mn-ea"/>
                <a:cs typeface="Arial"/>
              </a:rPr>
              <a:t>-see link at end of presentation</a:t>
            </a:r>
            <a:endParaRPr kumimoji="0" lang="en-US" sz="1800" b="0" i="1" strike="noStrike" kern="1200" cap="none" spc="0" normalizeH="0" baseline="0" noProof="0" dirty="0">
              <a:ln>
                <a:noFill/>
              </a:ln>
              <a:solidFill>
                <a:srgbClr val="F6902D"/>
              </a:solidFill>
              <a:effectLst/>
              <a:uLnTx/>
              <a:uFillTx/>
              <a:latin typeface="Century Gothic" panose="020B0502020202020204" pitchFamily="34" charset="0"/>
              <a:ea typeface="+mn-ea"/>
              <a:cs typeface="Aria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28" y="6123982"/>
            <a:ext cx="1836579" cy="556308"/>
          </a:xfrm>
          <a:prstGeom prst="rect">
            <a:avLst/>
          </a:prstGeom>
          <a:ln>
            <a:solidFill>
              <a:srgbClr val="654186"/>
            </a:solidFill>
          </a:ln>
        </p:spPr>
      </p:pic>
      <p:sp>
        <p:nvSpPr>
          <p:cNvPr id="10" name="Rectangle 9"/>
          <p:cNvSpPr/>
          <p:nvPr/>
        </p:nvSpPr>
        <p:spPr>
          <a:xfrm>
            <a:off x="1071417" y="101896"/>
            <a:ext cx="6369729" cy="707886"/>
          </a:xfrm>
          <a:prstGeom prst="rect">
            <a:avLst/>
          </a:prstGeom>
        </p:spPr>
        <p:txBody>
          <a:bodyPr wrap="square">
            <a:noAutofit/>
          </a:bodyPr>
          <a:lstStyle/>
          <a:p>
            <a:pPr lvl="0">
              <a:spcBef>
                <a:spcPct val="20000"/>
              </a:spcBef>
              <a:buClr>
                <a:srgbClr val="1983CB"/>
              </a:buClr>
              <a:defRPr/>
            </a:pPr>
            <a:r>
              <a:rPr lang="en-US" sz="4000" b="1" dirty="0">
                <a:solidFill>
                  <a:srgbClr val="F6902D"/>
                </a:solidFill>
                <a:effectLst>
                  <a:outerShdw blurRad="25400" dist="38100" dir="8100000" algn="tr" rotWithShape="0">
                    <a:prstClr val="black">
                      <a:alpha val="40000"/>
                    </a:prstClr>
                  </a:outerShdw>
                </a:effectLst>
                <a:latin typeface="Century Gothic" panose="020B0502020202020204" pitchFamily="34" charset="0"/>
                <a:cs typeface="Arial"/>
              </a:rPr>
              <a:t>What are HCACs?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922" y="676656"/>
            <a:ext cx="8468078" cy="1085182"/>
          </a:xfrm>
          <a:prstGeom prst="rect">
            <a:avLst/>
          </a:prstGeom>
        </p:spPr>
      </p:pic>
      <p:sp>
        <p:nvSpPr>
          <p:cNvPr id="11" name="Rectangle 10"/>
          <p:cNvSpPr/>
          <p:nvPr/>
        </p:nvSpPr>
        <p:spPr>
          <a:xfrm>
            <a:off x="8547707" y="6416451"/>
            <a:ext cx="596293" cy="31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14</a:t>
            </a:r>
            <a:endParaRPr lang="en-US" dirty="0">
              <a:solidFill>
                <a:schemeClr val="tx1"/>
              </a:solidFill>
            </a:endParaRPr>
          </a:p>
        </p:txBody>
      </p:sp>
    </p:spTree>
    <p:extLst>
      <p:ext uri="{BB962C8B-B14F-4D97-AF65-F5344CB8AC3E}">
        <p14:creationId xmlns:p14="http://schemas.microsoft.com/office/powerpoint/2010/main" val="1286480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txBox="1">
            <a:spLocks/>
          </p:cNvSpPr>
          <p:nvPr/>
        </p:nvSpPr>
        <p:spPr>
          <a:xfrm>
            <a:off x="1508289" y="6470150"/>
            <a:ext cx="7039418" cy="2577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smtClean="0">
                <a:solidFill>
                  <a:srgbClr val="1983CB"/>
                </a:solidFill>
                <a:latin typeface="Century Gothic" panose="020B0502020202020204" pitchFamily="34" charset="0"/>
              </a:rPr>
              <a:t>APL 17-009/Provider Preventable Conditions Reporting</a:t>
            </a:r>
            <a:endParaRPr lang="en-US" sz="1050" dirty="0">
              <a:solidFill>
                <a:srgbClr val="1983CB"/>
              </a:solidFill>
              <a:latin typeface="Century Gothic" panose="020B0502020202020204" pitchFamily="34" charset="0"/>
            </a:endParaRPr>
          </a:p>
        </p:txBody>
      </p:sp>
      <p:sp>
        <p:nvSpPr>
          <p:cNvPr id="5" name="TextBox 4"/>
          <p:cNvSpPr txBox="1"/>
          <p:nvPr/>
        </p:nvSpPr>
        <p:spPr>
          <a:xfrm>
            <a:off x="927715" y="1280236"/>
            <a:ext cx="7941077" cy="4294939"/>
          </a:xfrm>
          <a:prstGeom prst="rect">
            <a:avLst/>
          </a:prstGeom>
          <a:noFill/>
        </p:spPr>
        <p:txBody>
          <a:bodyPr wrap="square" rtlCol="0">
            <a:noAutofit/>
          </a:bodyPr>
          <a:lstStyle/>
          <a:p>
            <a:r>
              <a:rPr lang="en-US" sz="2800" b="1" dirty="0">
                <a:solidFill>
                  <a:srgbClr val="F6902D"/>
                </a:solidFill>
                <a:effectLst>
                  <a:outerShdw blurRad="25400" dist="38100" dir="8100000" algn="tr" rotWithShape="0">
                    <a:prstClr val="black">
                      <a:alpha val="40000"/>
                    </a:prstClr>
                  </a:outerShdw>
                </a:effectLst>
                <a:latin typeface="Century Gothic" panose="020B0502020202020204" pitchFamily="34" charset="0"/>
              </a:rPr>
              <a:t>Providers need to report HCACs only when they occur in inpatient acute care hospitals</a:t>
            </a:r>
            <a:r>
              <a:rPr lang="en-US" sz="2800" b="1" dirty="0" smtClean="0">
                <a:solidFill>
                  <a:srgbClr val="F6902D"/>
                </a:solidFill>
                <a:effectLst>
                  <a:outerShdw blurRad="25400" dist="38100" dir="8100000" algn="tr" rotWithShape="0">
                    <a:prstClr val="black">
                      <a:alpha val="40000"/>
                    </a:prstClr>
                  </a:outerShdw>
                </a:effectLst>
                <a:latin typeface="Century Gothic" panose="020B0502020202020204" pitchFamily="34" charset="0"/>
              </a:rPr>
              <a:t>.</a:t>
            </a:r>
          </a:p>
          <a:p>
            <a:pPr algn="ctr"/>
            <a:endParaRPr lang="en-US" sz="1600" b="1" dirty="0">
              <a:solidFill>
                <a:srgbClr val="F6902D"/>
              </a:solidFill>
              <a:effectLst>
                <a:outerShdw blurRad="25400" dist="38100" dir="8100000" algn="tr" rotWithShape="0">
                  <a:prstClr val="black">
                    <a:alpha val="40000"/>
                  </a:prstClr>
                </a:outerShdw>
              </a:effectLst>
              <a:latin typeface="Century Gothic" panose="020B0502020202020204" pitchFamily="34" charset="0"/>
            </a:endParaRPr>
          </a:p>
          <a:p>
            <a:r>
              <a:rPr lang="en-US" sz="2800" b="1" dirty="0" smtClean="0">
                <a:solidFill>
                  <a:srgbClr val="FA2F47"/>
                </a:solidFill>
                <a:latin typeface="Century Gothic" panose="020B0502020202020204" pitchFamily="34" charset="0"/>
              </a:rPr>
              <a:t>HCACs:</a:t>
            </a:r>
          </a:p>
          <a:p>
            <a:endParaRPr lang="en-US" sz="1600" b="1" dirty="0" smtClean="0">
              <a:solidFill>
                <a:srgbClr val="FA2F47"/>
              </a:solidFill>
              <a:latin typeface="Century Gothic" panose="020B0502020202020204" pitchFamily="34" charset="0"/>
            </a:endParaRPr>
          </a:p>
          <a:p>
            <a:pPr marL="461963" indent="-461963">
              <a:lnSpc>
                <a:spcPct val="150000"/>
              </a:lnSpc>
              <a:buBlip>
                <a:blip r:embed="rId3"/>
              </a:buBlip>
            </a:pPr>
            <a:r>
              <a:rPr lang="en-US" sz="2000" dirty="0" smtClean="0">
                <a:solidFill>
                  <a:prstClr val="black"/>
                </a:solidFill>
                <a:latin typeface="Century Gothic" panose="020B0502020202020204" pitchFamily="34" charset="0"/>
              </a:rPr>
              <a:t>Air embolism</a:t>
            </a:r>
          </a:p>
          <a:p>
            <a:pPr marL="461963" indent="-461963">
              <a:lnSpc>
                <a:spcPct val="150000"/>
              </a:lnSpc>
              <a:buBlip>
                <a:blip r:embed="rId3"/>
              </a:buBlip>
            </a:pPr>
            <a:r>
              <a:rPr lang="en-US" sz="2000" dirty="0" smtClean="0">
                <a:solidFill>
                  <a:prstClr val="black"/>
                </a:solidFill>
                <a:latin typeface="Century Gothic" panose="020B0502020202020204" pitchFamily="34" charset="0"/>
              </a:rPr>
              <a:t>Blood incompatibility</a:t>
            </a:r>
          </a:p>
          <a:p>
            <a:pPr marL="461963" indent="-461963">
              <a:lnSpc>
                <a:spcPct val="150000"/>
              </a:lnSpc>
              <a:buBlip>
                <a:blip r:embed="rId3"/>
              </a:buBlip>
            </a:pPr>
            <a:r>
              <a:rPr lang="en-US" sz="2000" dirty="0" smtClean="0">
                <a:solidFill>
                  <a:prstClr val="black"/>
                </a:solidFill>
                <a:latin typeface="Century Gothic" panose="020B0502020202020204" pitchFamily="34" charset="0"/>
              </a:rPr>
              <a:t>Catheter-associated </a:t>
            </a:r>
            <a:r>
              <a:rPr lang="en-US" sz="2000" dirty="0">
                <a:solidFill>
                  <a:prstClr val="black"/>
                </a:solidFill>
                <a:latin typeface="Century Gothic" panose="020B0502020202020204" pitchFamily="34" charset="0"/>
              </a:rPr>
              <a:t>urinary tract </a:t>
            </a:r>
            <a:r>
              <a:rPr lang="en-US" sz="2000" dirty="0" smtClean="0">
                <a:solidFill>
                  <a:prstClr val="black"/>
                </a:solidFill>
                <a:latin typeface="Century Gothic" panose="020B0502020202020204" pitchFamily="34" charset="0"/>
              </a:rPr>
              <a:t>infection</a:t>
            </a:r>
          </a:p>
          <a:p>
            <a:pPr marL="461963" indent="-461963">
              <a:lnSpc>
                <a:spcPct val="150000"/>
              </a:lnSpc>
              <a:buBlip>
                <a:blip r:embed="rId3"/>
              </a:buBlip>
            </a:pPr>
            <a:r>
              <a:rPr lang="en-US" sz="2000" dirty="0" smtClean="0">
                <a:solidFill>
                  <a:prstClr val="black"/>
                </a:solidFill>
                <a:latin typeface="Century Gothic" panose="020B0502020202020204" pitchFamily="34" charset="0"/>
              </a:rPr>
              <a:t>Deep </a:t>
            </a:r>
            <a:r>
              <a:rPr lang="en-US" sz="2000" dirty="0">
                <a:solidFill>
                  <a:prstClr val="black"/>
                </a:solidFill>
                <a:latin typeface="Century Gothic" panose="020B0502020202020204" pitchFamily="34" charset="0"/>
              </a:rPr>
              <a:t>vein thrombosis/pulmonary embolism (excluding pregnant women and children under 21 years of </a:t>
            </a:r>
            <a:r>
              <a:rPr lang="en-US" sz="2000" dirty="0" smtClean="0">
                <a:solidFill>
                  <a:prstClr val="black"/>
                </a:solidFill>
                <a:latin typeface="Century Gothic" panose="020B0502020202020204" pitchFamily="34" charset="0"/>
              </a:rPr>
              <a:t>age)</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128" y="6123982"/>
            <a:ext cx="1836579" cy="556308"/>
          </a:xfrm>
          <a:prstGeom prst="rect">
            <a:avLst/>
          </a:prstGeom>
          <a:ln>
            <a:solidFill>
              <a:srgbClr val="654186"/>
            </a:solidFill>
          </a:ln>
        </p:spPr>
      </p:pic>
      <p:sp>
        <p:nvSpPr>
          <p:cNvPr id="10" name="Rectangle 9"/>
          <p:cNvSpPr/>
          <p:nvPr/>
        </p:nvSpPr>
        <p:spPr>
          <a:xfrm>
            <a:off x="1071417" y="101896"/>
            <a:ext cx="6369729" cy="707886"/>
          </a:xfrm>
          <a:prstGeom prst="rect">
            <a:avLst/>
          </a:prstGeom>
        </p:spPr>
        <p:txBody>
          <a:bodyPr wrap="square">
            <a:noAutofit/>
          </a:bodyPr>
          <a:lstStyle/>
          <a:p>
            <a:pPr lvl="0">
              <a:spcBef>
                <a:spcPct val="20000"/>
              </a:spcBef>
              <a:buClr>
                <a:srgbClr val="1983CB"/>
              </a:buClr>
              <a:defRPr/>
            </a:pPr>
            <a:r>
              <a:rPr lang="en-US" sz="4000" b="1" dirty="0">
                <a:solidFill>
                  <a:srgbClr val="3A92D1"/>
                </a:solidFill>
                <a:effectLst>
                  <a:outerShdw blurRad="25400" dist="38100" dir="8100000" algn="tr" rotWithShape="0">
                    <a:prstClr val="black">
                      <a:alpha val="40000"/>
                    </a:prstClr>
                  </a:outerShdw>
                </a:effectLst>
                <a:latin typeface="Century Gothic" panose="020B0502020202020204" pitchFamily="34" charset="0"/>
                <a:cs typeface="Arial"/>
              </a:rPr>
              <a:t>What are HCACs?</a:t>
            </a:r>
          </a:p>
        </p:txBody>
      </p:sp>
      <p:sp>
        <p:nvSpPr>
          <p:cNvPr id="8" name="Rectangle 7"/>
          <p:cNvSpPr/>
          <p:nvPr/>
        </p:nvSpPr>
        <p:spPr>
          <a:xfrm>
            <a:off x="8789301" y="6416451"/>
            <a:ext cx="354699" cy="31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659320" y="6443300"/>
            <a:ext cx="418943" cy="31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15</a:t>
            </a:r>
            <a:endParaRPr lang="en-US" dirty="0">
              <a:solidFill>
                <a:schemeClr val="tx1"/>
              </a:solidFill>
            </a:endParaRPr>
          </a:p>
        </p:txBody>
      </p:sp>
    </p:spTree>
    <p:extLst>
      <p:ext uri="{BB962C8B-B14F-4D97-AF65-F5344CB8AC3E}">
        <p14:creationId xmlns:p14="http://schemas.microsoft.com/office/powerpoint/2010/main" val="3441519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txBox="1">
            <a:spLocks/>
          </p:cNvSpPr>
          <p:nvPr/>
        </p:nvSpPr>
        <p:spPr>
          <a:xfrm>
            <a:off x="1508289" y="6470150"/>
            <a:ext cx="7039418" cy="2577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smtClean="0">
                <a:solidFill>
                  <a:srgbClr val="1983CB"/>
                </a:solidFill>
                <a:latin typeface="Century Gothic" panose="020B0502020202020204" pitchFamily="34" charset="0"/>
              </a:rPr>
              <a:t>APL 17-009/Provider Preventable Conditions Reporting</a:t>
            </a:r>
            <a:endParaRPr lang="en-US" sz="1050" dirty="0">
              <a:solidFill>
                <a:srgbClr val="1983CB"/>
              </a:solidFill>
              <a:latin typeface="Century Gothic" panose="020B0502020202020204" pitchFamily="34" charset="0"/>
            </a:endParaRPr>
          </a:p>
        </p:txBody>
      </p:sp>
      <p:sp>
        <p:nvSpPr>
          <p:cNvPr id="5" name="TextBox 4"/>
          <p:cNvSpPr txBox="1"/>
          <p:nvPr/>
        </p:nvSpPr>
        <p:spPr>
          <a:xfrm>
            <a:off x="1007614" y="1550488"/>
            <a:ext cx="3808855" cy="3970318"/>
          </a:xfrm>
          <a:prstGeom prst="rect">
            <a:avLst/>
          </a:prstGeom>
          <a:noFill/>
        </p:spPr>
        <p:txBody>
          <a:bodyPr wrap="square" rtlCol="0">
            <a:noAutofit/>
          </a:bodyPr>
          <a:lstStyle/>
          <a:p>
            <a:endParaRPr lang="en-US" dirty="0" smtClean="0">
              <a:solidFill>
                <a:prstClr val="black"/>
              </a:solidFill>
              <a:latin typeface="Century Gothic" panose="020B0502020202020204" pitchFamily="34" charset="0"/>
            </a:endParaRPr>
          </a:p>
        </p:txBody>
      </p:sp>
      <p:sp>
        <p:nvSpPr>
          <p:cNvPr id="8" name="TextBox 7"/>
          <p:cNvSpPr txBox="1"/>
          <p:nvPr/>
        </p:nvSpPr>
        <p:spPr>
          <a:xfrm>
            <a:off x="932688" y="1280160"/>
            <a:ext cx="7914443" cy="4721145"/>
          </a:xfrm>
          <a:prstGeom prst="rect">
            <a:avLst/>
          </a:prstGeom>
          <a:noFill/>
        </p:spPr>
        <p:txBody>
          <a:bodyPr wrap="square" rtlCol="0">
            <a:noAutofit/>
          </a:bodyPr>
          <a:lstStyle/>
          <a:p>
            <a:r>
              <a:rPr lang="en-US" sz="2800" b="1" dirty="0">
                <a:solidFill>
                  <a:srgbClr val="3A92D1"/>
                </a:solidFill>
                <a:effectLst>
                  <a:outerShdw blurRad="25400" dist="38100" dir="8100000" algn="tr" rotWithShape="0">
                    <a:prstClr val="black">
                      <a:alpha val="40000"/>
                    </a:prstClr>
                  </a:outerShdw>
                </a:effectLst>
                <a:latin typeface="Century Gothic" panose="020B0502020202020204" pitchFamily="34" charset="0"/>
              </a:rPr>
              <a:t>Providers need to report HCACs only when they occur in inpatient acute care hospitals.</a:t>
            </a:r>
          </a:p>
          <a:p>
            <a:pPr algn="ctr"/>
            <a:endParaRPr lang="en-US" sz="1600" b="1" dirty="0">
              <a:solidFill>
                <a:srgbClr val="F6902D"/>
              </a:solidFill>
              <a:effectLst>
                <a:outerShdw blurRad="25400" dist="38100" dir="8100000" algn="tr" rotWithShape="0">
                  <a:prstClr val="black">
                    <a:alpha val="40000"/>
                  </a:prstClr>
                </a:outerShdw>
              </a:effectLst>
              <a:latin typeface="Century Gothic" panose="020B0502020202020204" pitchFamily="34" charset="0"/>
            </a:endParaRPr>
          </a:p>
          <a:p>
            <a:r>
              <a:rPr lang="en-US" sz="2800" b="1" dirty="0">
                <a:solidFill>
                  <a:srgbClr val="FA2F47"/>
                </a:solidFill>
                <a:latin typeface="Century Gothic" panose="020B0502020202020204" pitchFamily="34" charset="0"/>
              </a:rPr>
              <a:t>HCACs:</a:t>
            </a:r>
          </a:p>
          <a:p>
            <a:endParaRPr lang="en-US" sz="1600" dirty="0" smtClean="0">
              <a:solidFill>
                <a:prstClr val="black"/>
              </a:solidFill>
              <a:latin typeface="Century Gothic" panose="020B0502020202020204" pitchFamily="34" charset="0"/>
            </a:endParaRPr>
          </a:p>
          <a:p>
            <a:pPr marL="461963" indent="-461963">
              <a:buBlip>
                <a:blip r:embed="rId3"/>
              </a:buBlip>
            </a:pPr>
            <a:r>
              <a:rPr lang="en-US" sz="2000" dirty="0" smtClean="0">
                <a:solidFill>
                  <a:prstClr val="black"/>
                </a:solidFill>
                <a:latin typeface="Century Gothic" panose="020B0502020202020204" pitchFamily="34" charset="0"/>
              </a:rPr>
              <a:t>Falls/trauma </a:t>
            </a:r>
            <a:r>
              <a:rPr lang="en-US" sz="2000" dirty="0">
                <a:solidFill>
                  <a:prstClr val="black"/>
                </a:solidFill>
                <a:latin typeface="Century Gothic" panose="020B0502020202020204" pitchFamily="34" charset="0"/>
              </a:rPr>
              <a:t>that result in the </a:t>
            </a:r>
            <a:r>
              <a:rPr lang="en-US" sz="2000" dirty="0" smtClean="0">
                <a:solidFill>
                  <a:prstClr val="black"/>
                </a:solidFill>
                <a:latin typeface="Century Gothic" panose="020B0502020202020204" pitchFamily="34" charset="0"/>
              </a:rPr>
              <a:t>following:</a:t>
            </a:r>
          </a:p>
          <a:p>
            <a:pPr marL="800100" lvl="1" indent="-342900">
              <a:buBlip>
                <a:blip r:embed="rId4"/>
              </a:buBlip>
            </a:pPr>
            <a:r>
              <a:rPr lang="en-US" sz="2000" dirty="0" smtClean="0">
                <a:solidFill>
                  <a:prstClr val="black"/>
                </a:solidFill>
                <a:latin typeface="Century Gothic" panose="020B0502020202020204" pitchFamily="34" charset="0"/>
              </a:rPr>
              <a:t>Fracture</a:t>
            </a:r>
          </a:p>
          <a:p>
            <a:pPr marL="800100" lvl="1" indent="-342900">
              <a:buBlip>
                <a:blip r:embed="rId4"/>
              </a:buBlip>
            </a:pPr>
            <a:r>
              <a:rPr lang="en-US" sz="2000" dirty="0" smtClean="0">
                <a:solidFill>
                  <a:prstClr val="black"/>
                </a:solidFill>
                <a:latin typeface="Century Gothic" panose="020B0502020202020204" pitchFamily="34" charset="0"/>
              </a:rPr>
              <a:t>Dislocation</a:t>
            </a:r>
          </a:p>
          <a:p>
            <a:pPr marL="800100" lvl="1" indent="-342900">
              <a:buBlip>
                <a:blip r:embed="rId4"/>
              </a:buBlip>
            </a:pPr>
            <a:r>
              <a:rPr lang="en-US" sz="2000" dirty="0" smtClean="0">
                <a:solidFill>
                  <a:prstClr val="black"/>
                </a:solidFill>
                <a:latin typeface="Century Gothic" panose="020B0502020202020204" pitchFamily="34" charset="0"/>
              </a:rPr>
              <a:t>Intracranial injury</a:t>
            </a:r>
          </a:p>
          <a:p>
            <a:pPr marL="800100" lvl="1" indent="-342900">
              <a:buBlip>
                <a:blip r:embed="rId4"/>
              </a:buBlip>
            </a:pPr>
            <a:r>
              <a:rPr lang="en-US" sz="2000" dirty="0" smtClean="0">
                <a:solidFill>
                  <a:prstClr val="black"/>
                </a:solidFill>
                <a:latin typeface="Century Gothic" panose="020B0502020202020204" pitchFamily="34" charset="0"/>
              </a:rPr>
              <a:t>Crushing injury</a:t>
            </a:r>
          </a:p>
          <a:p>
            <a:pPr marL="800100" lvl="1" indent="-342900">
              <a:buBlip>
                <a:blip r:embed="rId4"/>
              </a:buBlip>
            </a:pPr>
            <a:r>
              <a:rPr lang="en-US" sz="2000" dirty="0" smtClean="0">
                <a:solidFill>
                  <a:prstClr val="black"/>
                </a:solidFill>
                <a:latin typeface="Century Gothic" panose="020B0502020202020204" pitchFamily="34" charset="0"/>
              </a:rPr>
              <a:t>Burn</a:t>
            </a:r>
          </a:p>
          <a:p>
            <a:pPr marL="800100" lvl="1" indent="-342900">
              <a:buBlip>
                <a:blip r:embed="rId4"/>
              </a:buBlip>
            </a:pPr>
            <a:r>
              <a:rPr lang="en-US" sz="2000" dirty="0" smtClean="0">
                <a:solidFill>
                  <a:prstClr val="black"/>
                </a:solidFill>
                <a:latin typeface="Century Gothic" panose="020B0502020202020204" pitchFamily="34" charset="0"/>
              </a:rPr>
              <a:t>Electric shock</a:t>
            </a:r>
          </a:p>
          <a:p>
            <a:pPr marL="800100" lvl="1" indent="-342900">
              <a:buBlip>
                <a:blip r:embed="rId4"/>
              </a:buBlip>
            </a:pPr>
            <a:r>
              <a:rPr lang="en-US" sz="2000" dirty="0" smtClean="0">
                <a:solidFill>
                  <a:prstClr val="black"/>
                </a:solidFill>
                <a:latin typeface="Century Gothic" panose="020B0502020202020204" pitchFamily="34" charset="0"/>
              </a:rPr>
              <a:t>Foreign </a:t>
            </a:r>
            <a:r>
              <a:rPr lang="en-US" sz="2000" dirty="0">
                <a:solidFill>
                  <a:prstClr val="black"/>
                </a:solidFill>
                <a:latin typeface="Century Gothic" panose="020B0502020202020204" pitchFamily="34" charset="0"/>
              </a:rPr>
              <a:t>object retained after </a:t>
            </a:r>
            <a:r>
              <a:rPr lang="en-US" sz="2000" dirty="0" smtClean="0">
                <a:solidFill>
                  <a:prstClr val="black"/>
                </a:solidFill>
                <a:latin typeface="Century Gothic" panose="020B0502020202020204" pitchFamily="34" charset="0"/>
              </a:rPr>
              <a:t>surgery</a:t>
            </a:r>
          </a:p>
          <a:p>
            <a:pPr marL="800100" lvl="1" indent="-342900">
              <a:buBlip>
                <a:blip r:embed="rId4"/>
              </a:buBlip>
            </a:pPr>
            <a:r>
              <a:rPr lang="en-US" sz="2000" dirty="0" smtClean="0">
                <a:solidFill>
                  <a:prstClr val="black"/>
                </a:solidFill>
                <a:latin typeface="Century Gothic" panose="020B0502020202020204" pitchFamily="34" charset="0"/>
              </a:rPr>
              <a:t>Iatrogenic </a:t>
            </a:r>
            <a:r>
              <a:rPr lang="en-US" sz="2000" dirty="0">
                <a:solidFill>
                  <a:prstClr val="black"/>
                </a:solidFill>
                <a:latin typeface="Century Gothic" panose="020B0502020202020204" pitchFamily="34" charset="0"/>
              </a:rPr>
              <a:t>pneumothorax with venous </a:t>
            </a:r>
            <a:r>
              <a:rPr lang="en-US" sz="2000" dirty="0" smtClean="0">
                <a:solidFill>
                  <a:prstClr val="black"/>
                </a:solidFill>
                <a:latin typeface="Century Gothic" panose="020B0502020202020204" pitchFamily="34" charset="0"/>
              </a:rPr>
              <a:t>catheterization</a:t>
            </a:r>
            <a:endParaRPr lang="en-US" sz="2000" dirty="0">
              <a:solidFill>
                <a:prstClr val="black"/>
              </a:solidFill>
              <a:latin typeface="Century Gothic" panose="020B0502020202020204" pitchFamily="34"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128" y="6123982"/>
            <a:ext cx="1836579" cy="556308"/>
          </a:xfrm>
          <a:prstGeom prst="rect">
            <a:avLst/>
          </a:prstGeom>
          <a:ln>
            <a:solidFill>
              <a:srgbClr val="654186"/>
            </a:solidFill>
          </a:ln>
        </p:spPr>
      </p:pic>
      <p:sp>
        <p:nvSpPr>
          <p:cNvPr id="10" name="Rectangle 9"/>
          <p:cNvSpPr/>
          <p:nvPr/>
        </p:nvSpPr>
        <p:spPr>
          <a:xfrm>
            <a:off x="1071417" y="101895"/>
            <a:ext cx="6369729" cy="1171593"/>
          </a:xfrm>
          <a:prstGeom prst="rect">
            <a:avLst/>
          </a:prstGeom>
        </p:spPr>
        <p:txBody>
          <a:bodyPr wrap="square">
            <a:noAutofit/>
          </a:bodyPr>
          <a:lstStyle/>
          <a:p>
            <a:pPr lvl="0">
              <a:spcBef>
                <a:spcPct val="20000"/>
              </a:spcBef>
              <a:buClr>
                <a:srgbClr val="1983CB"/>
              </a:buClr>
              <a:defRPr/>
            </a:pPr>
            <a:r>
              <a:rPr lang="en-US" sz="4000" b="1" dirty="0">
                <a:solidFill>
                  <a:srgbClr val="F6902D"/>
                </a:solidFill>
                <a:effectLst>
                  <a:outerShdw blurRad="25400" dist="38100" dir="8100000" algn="tr" rotWithShape="0">
                    <a:prstClr val="black">
                      <a:alpha val="40000"/>
                    </a:prstClr>
                  </a:outerShdw>
                </a:effectLst>
                <a:latin typeface="Century Gothic" panose="020B0502020202020204" pitchFamily="34" charset="0"/>
                <a:cs typeface="Arial"/>
              </a:rPr>
              <a:t>What are HCACs</a:t>
            </a:r>
            <a:r>
              <a:rPr lang="en-US" sz="4000" b="1" dirty="0" smtClean="0">
                <a:solidFill>
                  <a:srgbClr val="F6902D"/>
                </a:solidFill>
                <a:effectLst>
                  <a:outerShdw blurRad="25400" dist="38100" dir="8100000" algn="tr" rotWithShape="0">
                    <a:prstClr val="black">
                      <a:alpha val="40000"/>
                    </a:prstClr>
                  </a:outerShdw>
                </a:effectLst>
                <a:latin typeface="Century Gothic" panose="020B0502020202020204" pitchFamily="34" charset="0"/>
                <a:cs typeface="Arial"/>
              </a:rPr>
              <a:t>?</a:t>
            </a:r>
          </a:p>
          <a:p>
            <a:pPr lvl="0">
              <a:spcBef>
                <a:spcPct val="20000"/>
              </a:spcBef>
              <a:buClr>
                <a:srgbClr val="1983CB"/>
              </a:buClr>
              <a:defRPr/>
            </a:pPr>
            <a:r>
              <a:rPr lang="en-US" sz="1400" i="1" spc="300" dirty="0">
                <a:solidFill>
                  <a:srgbClr val="FA2F47"/>
                </a:solidFill>
                <a:latin typeface="Century Gothic" panose="020B0502020202020204" pitchFamily="34" charset="0"/>
                <a:cs typeface="Arial"/>
              </a:rPr>
              <a:t>c</a:t>
            </a:r>
            <a:r>
              <a:rPr lang="en-US" sz="1400" i="1" spc="300" dirty="0" smtClean="0">
                <a:solidFill>
                  <a:srgbClr val="FA2F47"/>
                </a:solidFill>
                <a:latin typeface="Century Gothic" panose="020B0502020202020204" pitchFamily="34" charset="0"/>
                <a:cs typeface="Arial"/>
              </a:rPr>
              <a:t>ont.</a:t>
            </a:r>
            <a:endParaRPr lang="en-US" sz="1400" i="1" spc="300" dirty="0">
              <a:solidFill>
                <a:srgbClr val="FA2F47"/>
              </a:solidFill>
              <a:latin typeface="Century Gothic" panose="020B0502020202020204" pitchFamily="34" charset="0"/>
              <a:cs typeface="Arial"/>
            </a:endParaRPr>
          </a:p>
        </p:txBody>
      </p:sp>
      <p:sp>
        <p:nvSpPr>
          <p:cNvPr id="11" name="Rectangle 10"/>
          <p:cNvSpPr/>
          <p:nvPr/>
        </p:nvSpPr>
        <p:spPr>
          <a:xfrm>
            <a:off x="8789301" y="6416451"/>
            <a:ext cx="354699" cy="31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547707" y="6416451"/>
            <a:ext cx="418943" cy="31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16</a:t>
            </a:r>
            <a:endParaRPr lang="en-US" dirty="0">
              <a:solidFill>
                <a:schemeClr val="tx1"/>
              </a:solidFill>
            </a:endParaRPr>
          </a:p>
        </p:txBody>
      </p:sp>
    </p:spTree>
    <p:extLst>
      <p:ext uri="{BB962C8B-B14F-4D97-AF65-F5344CB8AC3E}">
        <p14:creationId xmlns:p14="http://schemas.microsoft.com/office/powerpoint/2010/main" val="3071997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txBox="1">
            <a:spLocks/>
          </p:cNvSpPr>
          <p:nvPr/>
        </p:nvSpPr>
        <p:spPr>
          <a:xfrm>
            <a:off x="1508289" y="6470150"/>
            <a:ext cx="7039418" cy="2577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smtClean="0">
                <a:solidFill>
                  <a:srgbClr val="1983CB"/>
                </a:solidFill>
                <a:latin typeface="Century Gothic" panose="020B0502020202020204" pitchFamily="34" charset="0"/>
              </a:rPr>
              <a:t>APL 17-009/Provider Preventable Conditions Reporting</a:t>
            </a:r>
            <a:endParaRPr lang="en-US" sz="1050" dirty="0">
              <a:solidFill>
                <a:srgbClr val="1983CB"/>
              </a:solidFill>
              <a:latin typeface="Century Gothic" panose="020B0502020202020204" pitchFamily="34" charset="0"/>
            </a:endParaRPr>
          </a:p>
        </p:txBody>
      </p:sp>
      <p:sp>
        <p:nvSpPr>
          <p:cNvPr id="4" name="Title 1"/>
          <p:cNvSpPr txBox="1">
            <a:spLocks/>
          </p:cNvSpPr>
          <p:nvPr/>
        </p:nvSpPr>
        <p:spPr>
          <a:xfrm>
            <a:off x="1004998" y="180126"/>
            <a:ext cx="7635358" cy="682554"/>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kern="1200">
                <a:solidFill>
                  <a:srgbClr val="1983CB"/>
                </a:solidFill>
                <a:latin typeface="Century Gothic" panose="020B0502020202020204" pitchFamily="34" charset="0"/>
                <a:ea typeface="+mj-ea"/>
                <a:cs typeface="Arial"/>
              </a:defRPr>
            </a:lvl1pPr>
          </a:lstStyle>
          <a:p>
            <a:pPr lvl="0">
              <a:spcBef>
                <a:spcPct val="20000"/>
              </a:spcBef>
              <a:buClr>
                <a:srgbClr val="1983CB"/>
              </a:buClr>
              <a:defRPr/>
            </a:pPr>
            <a:r>
              <a:rPr lang="en-US" sz="3600" dirty="0" smtClean="0">
                <a:solidFill>
                  <a:srgbClr val="0070C0"/>
                </a:solidFill>
                <a:effectLst>
                  <a:outerShdw blurRad="25400" dist="38100" dir="8100000" algn="tr" rotWithShape="0">
                    <a:prstClr val="black">
                      <a:alpha val="40000"/>
                    </a:prstClr>
                  </a:outerShdw>
                </a:effectLst>
              </a:rPr>
              <a:t>HCACs </a:t>
            </a:r>
            <a:r>
              <a:rPr lang="en-US" sz="1400" b="0" i="1" spc="300" dirty="0">
                <a:solidFill>
                  <a:srgbClr val="FA2F47"/>
                </a:solidFill>
                <a:ea typeface="+mn-ea"/>
              </a:rPr>
              <a:t>cont.</a:t>
            </a:r>
          </a:p>
          <a:p>
            <a:pPr>
              <a:defRPr/>
            </a:pPr>
            <a:endParaRPr lang="en-US" sz="3600" dirty="0">
              <a:effectLst>
                <a:outerShdw blurRad="25400" dist="38100" dir="8100000" algn="tr" rotWithShape="0">
                  <a:prstClr val="black">
                    <a:alpha val="40000"/>
                  </a:prstClr>
                </a:outerShdw>
              </a:effectLst>
            </a:endParaRPr>
          </a:p>
        </p:txBody>
      </p:sp>
      <p:sp>
        <p:nvSpPr>
          <p:cNvPr id="8" name="TextBox 7"/>
          <p:cNvSpPr txBox="1"/>
          <p:nvPr/>
        </p:nvSpPr>
        <p:spPr>
          <a:xfrm>
            <a:off x="958554" y="1264320"/>
            <a:ext cx="7681802" cy="4686578"/>
          </a:xfrm>
          <a:prstGeom prst="rect">
            <a:avLst/>
          </a:prstGeom>
          <a:noFill/>
        </p:spPr>
        <p:txBody>
          <a:bodyPr wrap="square" rtlCol="0">
            <a:noAutofit/>
          </a:bodyPr>
          <a:lstStyle/>
          <a:p>
            <a:pPr marL="684213" indent="-508000">
              <a:buFontTx/>
              <a:buBlip>
                <a:blip r:embed="rId3"/>
              </a:buBlip>
            </a:pPr>
            <a:r>
              <a:rPr lang="en-US" sz="2400" dirty="0" smtClean="0">
                <a:solidFill>
                  <a:prstClr val="black"/>
                </a:solidFill>
                <a:latin typeface="Century Gothic" panose="020B0502020202020204" pitchFamily="34" charset="0"/>
              </a:rPr>
              <a:t>Surgical </a:t>
            </a:r>
            <a:r>
              <a:rPr lang="en-US" sz="2400" dirty="0">
                <a:solidFill>
                  <a:prstClr val="black"/>
                </a:solidFill>
                <a:latin typeface="Century Gothic" panose="020B0502020202020204" pitchFamily="34" charset="0"/>
              </a:rPr>
              <a:t>site infections </a:t>
            </a:r>
            <a:r>
              <a:rPr lang="en-US" sz="2400" dirty="0" smtClean="0">
                <a:solidFill>
                  <a:prstClr val="black"/>
                </a:solidFill>
                <a:latin typeface="Century Gothic" panose="020B0502020202020204" pitchFamily="34" charset="0"/>
              </a:rPr>
              <a:t>following:</a:t>
            </a:r>
          </a:p>
          <a:p>
            <a:pPr marL="176213"/>
            <a:endParaRPr lang="en-US" sz="1000" dirty="0" smtClean="0">
              <a:solidFill>
                <a:prstClr val="black"/>
              </a:solidFill>
              <a:latin typeface="Century Gothic" panose="020B0502020202020204" pitchFamily="34" charset="0"/>
            </a:endParaRPr>
          </a:p>
          <a:p>
            <a:pPr marL="1255713" lvl="2" indent="-341313">
              <a:buFontTx/>
              <a:buBlip>
                <a:blip r:embed="rId4"/>
              </a:buBlip>
            </a:pPr>
            <a:r>
              <a:rPr lang="en-US" sz="2400" dirty="0" smtClean="0">
                <a:solidFill>
                  <a:prstClr val="black"/>
                </a:solidFill>
                <a:latin typeface="Century Gothic" panose="020B0502020202020204" pitchFamily="34" charset="0"/>
              </a:rPr>
              <a:t>Bariatric surgery</a:t>
            </a:r>
          </a:p>
          <a:p>
            <a:pPr marL="1714500" lvl="3" indent="-342900">
              <a:buClr>
                <a:srgbClr val="F6902D"/>
              </a:buClr>
              <a:buFont typeface="Arial" panose="020B0604020202020204" pitchFamily="34" charset="0"/>
              <a:buChar char="•"/>
            </a:pPr>
            <a:r>
              <a:rPr lang="en-US" sz="2400" dirty="0" smtClean="0">
                <a:solidFill>
                  <a:prstClr val="black"/>
                </a:solidFill>
                <a:latin typeface="Century Gothic" panose="020B0502020202020204" pitchFamily="34" charset="0"/>
              </a:rPr>
              <a:t>Laparoscopic </a:t>
            </a:r>
            <a:r>
              <a:rPr lang="en-US" sz="2400" dirty="0">
                <a:solidFill>
                  <a:prstClr val="black"/>
                </a:solidFill>
                <a:latin typeface="Century Gothic" panose="020B0502020202020204" pitchFamily="34" charset="0"/>
              </a:rPr>
              <a:t>gastric </a:t>
            </a:r>
            <a:r>
              <a:rPr lang="en-US" sz="2400" dirty="0" smtClean="0">
                <a:solidFill>
                  <a:prstClr val="black"/>
                </a:solidFill>
                <a:latin typeface="Century Gothic" panose="020B0502020202020204" pitchFamily="34" charset="0"/>
              </a:rPr>
              <a:t>bypass</a:t>
            </a:r>
          </a:p>
          <a:p>
            <a:pPr marL="1714500" lvl="3" indent="-342900">
              <a:buClr>
                <a:srgbClr val="F6902D"/>
              </a:buClr>
              <a:buFont typeface="Arial" panose="020B0604020202020204" pitchFamily="34" charset="0"/>
              <a:buChar char="•"/>
            </a:pPr>
            <a:r>
              <a:rPr lang="en-US" sz="2400" dirty="0" smtClean="0">
                <a:solidFill>
                  <a:prstClr val="black"/>
                </a:solidFill>
                <a:latin typeface="Century Gothic" panose="020B0502020202020204" pitchFamily="34" charset="0"/>
              </a:rPr>
              <a:t>Gastroenterostomy</a:t>
            </a:r>
          </a:p>
          <a:p>
            <a:pPr marL="1714500" lvl="3" indent="-342900">
              <a:buClr>
                <a:srgbClr val="F6902D"/>
              </a:buClr>
              <a:buFont typeface="Arial" panose="020B0604020202020204" pitchFamily="34" charset="0"/>
              <a:buChar char="•"/>
            </a:pPr>
            <a:r>
              <a:rPr lang="en-US" sz="2400" dirty="0" smtClean="0">
                <a:solidFill>
                  <a:prstClr val="black"/>
                </a:solidFill>
                <a:latin typeface="Century Gothic" panose="020B0502020202020204" pitchFamily="34" charset="0"/>
              </a:rPr>
              <a:t>Laparoscopic </a:t>
            </a:r>
            <a:r>
              <a:rPr lang="en-US" sz="2400" dirty="0">
                <a:solidFill>
                  <a:prstClr val="black"/>
                </a:solidFill>
                <a:latin typeface="Century Gothic" panose="020B0502020202020204" pitchFamily="34" charset="0"/>
              </a:rPr>
              <a:t>gastric </a:t>
            </a:r>
            <a:r>
              <a:rPr lang="en-US" sz="2400" dirty="0" smtClean="0">
                <a:solidFill>
                  <a:prstClr val="black"/>
                </a:solidFill>
                <a:latin typeface="Century Gothic" panose="020B0502020202020204" pitchFamily="34" charset="0"/>
              </a:rPr>
              <a:t>restriction surgery</a:t>
            </a:r>
          </a:p>
          <a:p>
            <a:pPr lvl="3">
              <a:buClr>
                <a:srgbClr val="F6902D"/>
              </a:buClr>
            </a:pPr>
            <a:endParaRPr lang="en-US" sz="900" dirty="0" smtClean="0">
              <a:solidFill>
                <a:prstClr val="black"/>
              </a:solidFill>
              <a:latin typeface="Century Gothic" panose="020B0502020202020204" pitchFamily="34" charset="0"/>
            </a:endParaRPr>
          </a:p>
          <a:p>
            <a:pPr marL="1257300" lvl="2" indent="-342900">
              <a:buFontTx/>
              <a:buBlip>
                <a:blip r:embed="rId4"/>
              </a:buBlip>
            </a:pPr>
            <a:r>
              <a:rPr lang="en-US" sz="2400" dirty="0" smtClean="0">
                <a:solidFill>
                  <a:prstClr val="black"/>
                </a:solidFill>
                <a:latin typeface="Century Gothic" panose="020B0502020202020204" pitchFamily="34" charset="0"/>
              </a:rPr>
              <a:t>Orthopedic </a:t>
            </a:r>
            <a:r>
              <a:rPr lang="en-US" sz="2400" dirty="0">
                <a:solidFill>
                  <a:prstClr val="black"/>
                </a:solidFill>
                <a:latin typeface="Century Gothic" panose="020B0502020202020204" pitchFamily="34" charset="0"/>
              </a:rPr>
              <a:t>procedures for spine, neck, shoulder, and </a:t>
            </a:r>
            <a:r>
              <a:rPr lang="en-US" sz="2400" dirty="0" smtClean="0">
                <a:solidFill>
                  <a:prstClr val="black"/>
                </a:solidFill>
                <a:latin typeface="Century Gothic" panose="020B0502020202020204" pitchFamily="34" charset="0"/>
              </a:rPr>
              <a:t>elbow</a:t>
            </a:r>
          </a:p>
          <a:p>
            <a:pPr marL="1257300" lvl="2" indent="-342900">
              <a:lnSpc>
                <a:spcPct val="150000"/>
              </a:lnSpc>
              <a:buFontTx/>
              <a:buBlip>
                <a:blip r:embed="rId4"/>
              </a:buBlip>
            </a:pPr>
            <a:r>
              <a:rPr lang="en-US" sz="2400" dirty="0" smtClean="0">
                <a:solidFill>
                  <a:prstClr val="black"/>
                </a:solidFill>
                <a:latin typeface="Century Gothic" panose="020B0502020202020204" pitchFamily="34" charset="0"/>
              </a:rPr>
              <a:t>Cardiac </a:t>
            </a:r>
            <a:r>
              <a:rPr lang="en-US" sz="2400" dirty="0">
                <a:solidFill>
                  <a:prstClr val="black"/>
                </a:solidFill>
                <a:latin typeface="Century Gothic" panose="020B0502020202020204" pitchFamily="34" charset="0"/>
              </a:rPr>
              <a:t>implantable electronic device (CIED) </a:t>
            </a:r>
            <a:r>
              <a:rPr lang="en-US" sz="2400" dirty="0" smtClean="0">
                <a:solidFill>
                  <a:prstClr val="black"/>
                </a:solidFill>
                <a:latin typeface="Century Gothic" panose="020B0502020202020204" pitchFamily="34" charset="0"/>
              </a:rPr>
              <a:t>procedures</a:t>
            </a:r>
          </a:p>
          <a:p>
            <a:pPr marL="1257300" lvl="2" indent="-342900">
              <a:lnSpc>
                <a:spcPct val="150000"/>
              </a:lnSpc>
              <a:buFontTx/>
              <a:buBlip>
                <a:blip r:embed="rId4"/>
              </a:buBlip>
            </a:pPr>
            <a:r>
              <a:rPr lang="en-US" sz="2400" dirty="0" smtClean="0">
                <a:solidFill>
                  <a:prstClr val="black"/>
                </a:solidFill>
                <a:latin typeface="Century Gothic" panose="020B0502020202020204" pitchFamily="34" charset="0"/>
              </a:rPr>
              <a:t>Vascular </a:t>
            </a:r>
            <a:r>
              <a:rPr lang="en-US" sz="2400" dirty="0">
                <a:solidFill>
                  <a:prstClr val="black"/>
                </a:solidFill>
                <a:latin typeface="Century Gothic" panose="020B0502020202020204" pitchFamily="34" charset="0"/>
              </a:rPr>
              <a:t>catheter-associated </a:t>
            </a:r>
            <a:r>
              <a:rPr lang="en-US" sz="2400" dirty="0" smtClean="0">
                <a:solidFill>
                  <a:prstClr val="black"/>
                </a:solidFill>
                <a:latin typeface="Century Gothic" panose="020B0502020202020204" pitchFamily="34" charset="0"/>
              </a:rPr>
              <a:t>infection</a:t>
            </a:r>
            <a:endParaRPr lang="en-US" sz="2400" dirty="0">
              <a:solidFill>
                <a:prstClr val="black"/>
              </a:solidFill>
              <a:latin typeface="Century Gothic" panose="020B0502020202020204" pitchFamily="34"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128" y="6123982"/>
            <a:ext cx="1836579" cy="556308"/>
          </a:xfrm>
          <a:prstGeom prst="rect">
            <a:avLst/>
          </a:prstGeom>
          <a:ln>
            <a:solidFill>
              <a:srgbClr val="654186"/>
            </a:solidFill>
          </a:ln>
        </p:spPr>
      </p:pic>
      <p:sp>
        <p:nvSpPr>
          <p:cNvPr id="10" name="Rectangle 9"/>
          <p:cNvSpPr/>
          <p:nvPr/>
        </p:nvSpPr>
        <p:spPr>
          <a:xfrm>
            <a:off x="8789301" y="6416451"/>
            <a:ext cx="354699" cy="31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47707" y="6416451"/>
            <a:ext cx="418943" cy="31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a:t>
            </a:r>
            <a:endParaRPr lang="en-US" dirty="0">
              <a:solidFill>
                <a:schemeClr val="tx1"/>
              </a:solidFill>
            </a:endParaRPr>
          </a:p>
        </p:txBody>
      </p:sp>
    </p:spTree>
    <p:extLst>
      <p:ext uri="{BB962C8B-B14F-4D97-AF65-F5344CB8AC3E}">
        <p14:creationId xmlns:p14="http://schemas.microsoft.com/office/powerpoint/2010/main" val="3637189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txBox="1">
            <a:spLocks/>
          </p:cNvSpPr>
          <p:nvPr/>
        </p:nvSpPr>
        <p:spPr>
          <a:xfrm>
            <a:off x="1508289" y="6470150"/>
            <a:ext cx="7039418" cy="2577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smtClean="0">
                <a:solidFill>
                  <a:srgbClr val="1983CB"/>
                </a:solidFill>
                <a:latin typeface="Century Gothic" panose="020B0502020202020204" pitchFamily="34" charset="0"/>
              </a:rPr>
              <a:t>APL 17-009/Provider Preventable Conditions Reporting</a:t>
            </a:r>
            <a:endParaRPr lang="en-US" sz="1050" dirty="0">
              <a:solidFill>
                <a:srgbClr val="1983CB"/>
              </a:solidFill>
              <a:latin typeface="Century Gothic" panose="020B0502020202020204" pitchFamily="34" charset="0"/>
            </a:endParaRPr>
          </a:p>
        </p:txBody>
      </p:sp>
      <p:sp>
        <p:nvSpPr>
          <p:cNvPr id="5" name="TextBox 4"/>
          <p:cNvSpPr txBox="1"/>
          <p:nvPr/>
        </p:nvSpPr>
        <p:spPr>
          <a:xfrm>
            <a:off x="1132614" y="1199970"/>
            <a:ext cx="7798322" cy="4740033"/>
          </a:xfrm>
          <a:prstGeom prst="rect">
            <a:avLst/>
          </a:prstGeom>
          <a:noFill/>
        </p:spPr>
        <p:txBody>
          <a:bodyPr wrap="square" rtlCol="0">
            <a:noAutofit/>
          </a:bodyPr>
          <a:lstStyle/>
          <a:p>
            <a:pPr marL="461963" indent="-461963">
              <a:lnSpc>
                <a:spcPts val="3800"/>
              </a:lnSpc>
              <a:buBlip>
                <a:blip r:embed="rId3"/>
              </a:buBlip>
            </a:pPr>
            <a:r>
              <a:rPr lang="en-US" sz="2400" dirty="0" smtClean="0">
                <a:solidFill>
                  <a:prstClr val="black"/>
                </a:solidFill>
                <a:latin typeface="Century Gothic" panose="020B0502020202020204" pitchFamily="34" charset="0"/>
              </a:rPr>
              <a:t>Manifestations </a:t>
            </a:r>
            <a:r>
              <a:rPr lang="en-US" sz="2400" dirty="0">
                <a:solidFill>
                  <a:prstClr val="black"/>
                </a:solidFill>
                <a:latin typeface="Century Gothic" panose="020B0502020202020204" pitchFamily="34" charset="0"/>
              </a:rPr>
              <a:t>of poor glycemic </a:t>
            </a:r>
            <a:r>
              <a:rPr lang="en-US" sz="2400" dirty="0" smtClean="0">
                <a:solidFill>
                  <a:prstClr val="black"/>
                </a:solidFill>
                <a:latin typeface="Century Gothic" panose="020B0502020202020204" pitchFamily="34" charset="0"/>
              </a:rPr>
              <a:t>control</a:t>
            </a:r>
          </a:p>
          <a:p>
            <a:pPr marL="1203325" lvl="2" indent="-288925">
              <a:lnSpc>
                <a:spcPts val="3800"/>
              </a:lnSpc>
              <a:buBlip>
                <a:blip r:embed="rId4"/>
              </a:buBlip>
            </a:pPr>
            <a:r>
              <a:rPr lang="en-US" sz="2400" dirty="0" smtClean="0">
                <a:solidFill>
                  <a:prstClr val="black"/>
                </a:solidFill>
                <a:latin typeface="Century Gothic" panose="020B0502020202020204" pitchFamily="34" charset="0"/>
              </a:rPr>
              <a:t>Diabetic ketoacidosis</a:t>
            </a:r>
          </a:p>
          <a:p>
            <a:pPr marL="1203325" lvl="2" indent="-288925">
              <a:lnSpc>
                <a:spcPts val="3800"/>
              </a:lnSpc>
              <a:buBlip>
                <a:blip r:embed="rId4"/>
              </a:buBlip>
            </a:pPr>
            <a:r>
              <a:rPr lang="en-US" sz="2400" dirty="0" smtClean="0">
                <a:solidFill>
                  <a:prstClr val="black"/>
                </a:solidFill>
                <a:latin typeface="Century Gothic" panose="020B0502020202020204" pitchFamily="34" charset="0"/>
              </a:rPr>
              <a:t>Nonketotic </a:t>
            </a:r>
            <a:r>
              <a:rPr lang="en-US" sz="2400" dirty="0">
                <a:solidFill>
                  <a:prstClr val="black"/>
                </a:solidFill>
                <a:latin typeface="Century Gothic" panose="020B0502020202020204" pitchFamily="34" charset="0"/>
              </a:rPr>
              <a:t>hyperosmolar </a:t>
            </a:r>
            <a:r>
              <a:rPr lang="en-US" sz="2400" dirty="0" smtClean="0">
                <a:solidFill>
                  <a:prstClr val="black"/>
                </a:solidFill>
                <a:latin typeface="Century Gothic" panose="020B0502020202020204" pitchFamily="34" charset="0"/>
              </a:rPr>
              <a:t>coma</a:t>
            </a:r>
          </a:p>
          <a:p>
            <a:pPr marL="1203325" lvl="2" indent="-288925">
              <a:lnSpc>
                <a:spcPts val="3800"/>
              </a:lnSpc>
              <a:buBlip>
                <a:blip r:embed="rId4"/>
              </a:buBlip>
            </a:pPr>
            <a:r>
              <a:rPr lang="en-US" sz="2400" dirty="0" smtClean="0">
                <a:solidFill>
                  <a:prstClr val="black"/>
                </a:solidFill>
                <a:latin typeface="Century Gothic" panose="020B0502020202020204" pitchFamily="34" charset="0"/>
              </a:rPr>
              <a:t>Hypoglycemic coma</a:t>
            </a:r>
          </a:p>
          <a:p>
            <a:pPr marL="1203325" lvl="2" indent="-288925">
              <a:lnSpc>
                <a:spcPts val="3800"/>
              </a:lnSpc>
              <a:buBlip>
                <a:blip r:embed="rId4"/>
              </a:buBlip>
            </a:pPr>
            <a:r>
              <a:rPr lang="en-US" sz="2400" dirty="0" smtClean="0">
                <a:solidFill>
                  <a:prstClr val="black"/>
                </a:solidFill>
                <a:latin typeface="Century Gothic" panose="020B0502020202020204" pitchFamily="34" charset="0"/>
              </a:rPr>
              <a:t>Secondary </a:t>
            </a:r>
            <a:r>
              <a:rPr lang="en-US" sz="2400" dirty="0">
                <a:solidFill>
                  <a:prstClr val="black"/>
                </a:solidFill>
                <a:latin typeface="Century Gothic" panose="020B0502020202020204" pitchFamily="34" charset="0"/>
              </a:rPr>
              <a:t>diabetes with </a:t>
            </a:r>
            <a:r>
              <a:rPr lang="en-US" sz="2400" dirty="0" smtClean="0">
                <a:solidFill>
                  <a:prstClr val="black"/>
                </a:solidFill>
                <a:latin typeface="Century Gothic" panose="020B0502020202020204" pitchFamily="34" charset="0"/>
              </a:rPr>
              <a:t>ketoacidosis</a:t>
            </a:r>
          </a:p>
          <a:p>
            <a:pPr marL="1203325" lvl="2" indent="-288925">
              <a:lnSpc>
                <a:spcPts val="3800"/>
              </a:lnSpc>
              <a:buBlip>
                <a:blip r:embed="rId4"/>
              </a:buBlip>
            </a:pPr>
            <a:r>
              <a:rPr lang="en-US" sz="2400" dirty="0" smtClean="0">
                <a:solidFill>
                  <a:prstClr val="black"/>
                </a:solidFill>
                <a:latin typeface="Century Gothic" panose="020B0502020202020204" pitchFamily="34" charset="0"/>
              </a:rPr>
              <a:t>Secondary </a:t>
            </a:r>
            <a:r>
              <a:rPr lang="en-US" sz="2400" dirty="0">
                <a:solidFill>
                  <a:prstClr val="black"/>
                </a:solidFill>
                <a:latin typeface="Century Gothic" panose="020B0502020202020204" pitchFamily="34" charset="0"/>
              </a:rPr>
              <a:t>diabetes with </a:t>
            </a:r>
            <a:r>
              <a:rPr lang="en-US" sz="2400" dirty="0" smtClean="0">
                <a:solidFill>
                  <a:prstClr val="black"/>
                </a:solidFill>
                <a:latin typeface="Century Gothic" panose="020B0502020202020204" pitchFamily="34" charset="0"/>
              </a:rPr>
              <a:t>hyperosmolarity</a:t>
            </a:r>
          </a:p>
          <a:p>
            <a:pPr marL="461963" indent="-461963">
              <a:lnSpc>
                <a:spcPts val="3800"/>
              </a:lnSpc>
              <a:buBlip>
                <a:blip r:embed="rId3"/>
              </a:buBlip>
            </a:pPr>
            <a:r>
              <a:rPr lang="en-US" sz="2400" dirty="0" smtClean="0">
                <a:solidFill>
                  <a:prstClr val="black"/>
                </a:solidFill>
                <a:latin typeface="Century Gothic" panose="020B0502020202020204" pitchFamily="34" charset="0"/>
              </a:rPr>
              <a:t>Stage </a:t>
            </a:r>
            <a:r>
              <a:rPr lang="en-US" sz="2400" dirty="0">
                <a:solidFill>
                  <a:prstClr val="black"/>
                </a:solidFill>
                <a:latin typeface="Century Gothic" panose="020B0502020202020204" pitchFamily="34" charset="0"/>
              </a:rPr>
              <a:t>III or IV pressure </a:t>
            </a:r>
            <a:r>
              <a:rPr lang="en-US" sz="2400" dirty="0" smtClean="0">
                <a:solidFill>
                  <a:prstClr val="black"/>
                </a:solidFill>
                <a:latin typeface="Century Gothic" panose="020B0502020202020204" pitchFamily="34" charset="0"/>
              </a:rPr>
              <a:t>ulcers</a:t>
            </a:r>
          </a:p>
          <a:p>
            <a:pPr marL="461963" indent="-461963">
              <a:lnSpc>
                <a:spcPts val="3800"/>
              </a:lnSpc>
              <a:buBlip>
                <a:blip r:embed="rId3"/>
              </a:buBlip>
            </a:pPr>
            <a:r>
              <a:rPr lang="en-US" sz="2400" dirty="0" smtClean="0">
                <a:solidFill>
                  <a:prstClr val="black"/>
                </a:solidFill>
                <a:latin typeface="Century Gothic" panose="020B0502020202020204" pitchFamily="34" charset="0"/>
              </a:rPr>
              <a:t>Surgical </a:t>
            </a:r>
            <a:r>
              <a:rPr lang="en-US" sz="2400" dirty="0">
                <a:solidFill>
                  <a:prstClr val="black"/>
                </a:solidFill>
                <a:latin typeface="Century Gothic" panose="020B0502020202020204" pitchFamily="34" charset="0"/>
              </a:rPr>
              <a:t>site </a:t>
            </a:r>
            <a:r>
              <a:rPr lang="en-US" sz="2400" dirty="0" smtClean="0">
                <a:solidFill>
                  <a:prstClr val="black"/>
                </a:solidFill>
                <a:latin typeface="Century Gothic" panose="020B0502020202020204" pitchFamily="34" charset="0"/>
              </a:rPr>
              <a:t>infection</a:t>
            </a:r>
          </a:p>
          <a:p>
            <a:pPr marL="1203325" lvl="2" indent="-288925">
              <a:lnSpc>
                <a:spcPts val="3800"/>
              </a:lnSpc>
              <a:buBlip>
                <a:blip r:embed="rId4"/>
              </a:buBlip>
            </a:pPr>
            <a:r>
              <a:rPr lang="en-US" sz="2400" dirty="0" smtClean="0">
                <a:solidFill>
                  <a:prstClr val="black"/>
                </a:solidFill>
                <a:latin typeface="Century Gothic" panose="020B0502020202020204" pitchFamily="34" charset="0"/>
              </a:rPr>
              <a:t>Mediastinitis </a:t>
            </a:r>
            <a:r>
              <a:rPr lang="en-US" sz="2400" dirty="0">
                <a:solidFill>
                  <a:prstClr val="black"/>
                </a:solidFill>
                <a:latin typeface="Century Gothic" panose="020B0502020202020204" pitchFamily="34" charset="0"/>
              </a:rPr>
              <a:t>following coronary artery bypass graft (</a:t>
            </a:r>
            <a:r>
              <a:rPr lang="en-US" sz="2400" dirty="0" smtClean="0">
                <a:solidFill>
                  <a:prstClr val="black"/>
                </a:solidFill>
                <a:latin typeface="Century Gothic" panose="020B0502020202020204" pitchFamily="34" charset="0"/>
              </a:rPr>
              <a:t>CABG)</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128" y="6123982"/>
            <a:ext cx="1836579" cy="556308"/>
          </a:xfrm>
          <a:prstGeom prst="rect">
            <a:avLst/>
          </a:prstGeom>
          <a:ln>
            <a:solidFill>
              <a:srgbClr val="654186"/>
            </a:solidFill>
          </a:ln>
        </p:spPr>
      </p:pic>
      <p:sp>
        <p:nvSpPr>
          <p:cNvPr id="10" name="Title 1"/>
          <p:cNvSpPr txBox="1">
            <a:spLocks/>
          </p:cNvSpPr>
          <p:nvPr/>
        </p:nvSpPr>
        <p:spPr>
          <a:xfrm>
            <a:off x="1004998" y="180126"/>
            <a:ext cx="7635358" cy="682554"/>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a:solidFill>
                  <a:srgbClr val="1983CB"/>
                </a:solidFill>
                <a:latin typeface="Century Gothic" panose="020B0502020202020204" pitchFamily="34" charset="0"/>
                <a:ea typeface="+mj-ea"/>
                <a:cs typeface="Arial"/>
              </a:defRPr>
            </a:lvl1pPr>
          </a:lstStyle>
          <a:p>
            <a:pPr lvl="0">
              <a:spcBef>
                <a:spcPct val="20000"/>
              </a:spcBef>
              <a:buClr>
                <a:srgbClr val="1983CB"/>
              </a:buClr>
              <a:defRPr/>
            </a:pPr>
            <a:r>
              <a:rPr kumimoji="0" lang="en-US" sz="3600" b="1" i="0" u="none" strike="noStrike" kern="1200" cap="none" spc="0" normalizeH="0" baseline="0" noProof="0" dirty="0" smtClean="0">
                <a:ln>
                  <a:noFill/>
                </a:ln>
                <a:solidFill>
                  <a:srgbClr val="F6902D"/>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t>HCACs </a:t>
            </a:r>
            <a:r>
              <a:rPr lang="en-US" sz="1400" b="0" i="1" spc="300" dirty="0">
                <a:solidFill>
                  <a:srgbClr val="FA2F47"/>
                </a:solidFill>
                <a:ea typeface="+mn-ea"/>
              </a:rPr>
              <a:t>cont.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noProof="0" dirty="0" smtClean="0">
                <a:ln>
                  <a:noFill/>
                </a:ln>
                <a:solidFill>
                  <a:srgbClr val="F6902D"/>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t> </a:t>
            </a:r>
            <a:endParaRPr kumimoji="0" lang="en-US" sz="3600" b="1" i="0" u="none" strike="noStrike" kern="1200" cap="none" spc="0" normalizeH="0" baseline="0" noProof="0" dirty="0">
              <a:ln>
                <a:noFill/>
              </a:ln>
              <a:solidFill>
                <a:srgbClr val="F6902D"/>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endParaRPr>
          </a:p>
        </p:txBody>
      </p:sp>
      <p:sp>
        <p:nvSpPr>
          <p:cNvPr id="8" name="Rectangle 7"/>
          <p:cNvSpPr/>
          <p:nvPr/>
        </p:nvSpPr>
        <p:spPr>
          <a:xfrm>
            <a:off x="8789301" y="6416451"/>
            <a:ext cx="354699" cy="31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579949" y="6358544"/>
            <a:ext cx="418704" cy="369332"/>
          </a:xfrm>
          <a:prstGeom prst="rect">
            <a:avLst/>
          </a:prstGeom>
        </p:spPr>
        <p:txBody>
          <a:bodyPr wrap="none">
            <a:spAutoFit/>
          </a:bodyPr>
          <a:lstStyle/>
          <a:p>
            <a:pPr algn="ctr"/>
            <a:r>
              <a:rPr lang="en-US" dirty="0" smtClean="0"/>
              <a:t>18</a:t>
            </a:r>
            <a:endParaRPr lang="en-US" dirty="0"/>
          </a:p>
        </p:txBody>
      </p:sp>
    </p:spTree>
    <p:extLst>
      <p:ext uri="{BB962C8B-B14F-4D97-AF65-F5344CB8AC3E}">
        <p14:creationId xmlns:p14="http://schemas.microsoft.com/office/powerpoint/2010/main" val="1728169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txBox="1">
            <a:spLocks/>
          </p:cNvSpPr>
          <p:nvPr/>
        </p:nvSpPr>
        <p:spPr>
          <a:xfrm>
            <a:off x="1508289" y="6470150"/>
            <a:ext cx="7039418" cy="2577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smtClean="0">
                <a:solidFill>
                  <a:srgbClr val="1983CB"/>
                </a:solidFill>
                <a:latin typeface="Century Gothic" panose="020B0502020202020204" pitchFamily="34" charset="0"/>
              </a:rPr>
              <a:t>APL 17-009/Provider Preventable Conditions Reporting</a:t>
            </a:r>
            <a:endParaRPr lang="en-US" sz="1050" dirty="0">
              <a:solidFill>
                <a:srgbClr val="1983CB"/>
              </a:solidFill>
              <a:latin typeface="Century Gothic" panose="020B0502020202020204" pitchFamily="34" charset="0"/>
            </a:endParaRPr>
          </a:p>
        </p:txBody>
      </p:sp>
      <p:sp>
        <p:nvSpPr>
          <p:cNvPr id="4" name="Title 1"/>
          <p:cNvSpPr txBox="1">
            <a:spLocks/>
          </p:cNvSpPr>
          <p:nvPr/>
        </p:nvSpPr>
        <p:spPr>
          <a:xfrm>
            <a:off x="1051442" y="180126"/>
            <a:ext cx="7635358" cy="1143000"/>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a:solidFill>
                  <a:srgbClr val="1983CB"/>
                </a:solidFill>
                <a:latin typeface="Century Gothic" panose="020B050202020202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1983CB"/>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t>What are OPPCs?</a:t>
            </a:r>
            <a:br>
              <a:rPr kumimoji="0" lang="en-US" sz="3600" b="1" i="0" u="none" strike="noStrike" kern="1200" cap="none" spc="0" normalizeH="0" baseline="0" noProof="0" dirty="0" smtClean="0">
                <a:ln>
                  <a:noFill/>
                </a:ln>
                <a:solidFill>
                  <a:srgbClr val="1983CB"/>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br>
            <a:endParaRPr kumimoji="0" lang="en-US" sz="3600" b="1" i="0" u="none" strike="noStrike" kern="1200" cap="none" spc="0" normalizeH="0" baseline="0" noProof="0" dirty="0">
              <a:ln>
                <a:noFill/>
              </a:ln>
              <a:solidFill>
                <a:srgbClr val="1983CB"/>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endParaRPr>
          </a:p>
        </p:txBody>
      </p:sp>
      <p:sp>
        <p:nvSpPr>
          <p:cNvPr id="5" name="Content Placeholder 2"/>
          <p:cNvSpPr txBox="1">
            <a:spLocks/>
          </p:cNvSpPr>
          <p:nvPr/>
        </p:nvSpPr>
        <p:spPr>
          <a:xfrm>
            <a:off x="1046203" y="1815537"/>
            <a:ext cx="7743098" cy="454721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1pPr>
            <a:lvl2pPr marL="742950" indent="-285750" algn="l" defTabSz="457200" rtl="0" eaLnBrk="1" latinLnBrk="0" hangingPunct="1">
              <a:spcBef>
                <a:spcPct val="20000"/>
              </a:spcBef>
              <a:buClr>
                <a:srgbClr val="F6902D"/>
              </a:buClr>
              <a:buFont typeface="Arial"/>
              <a:buChar char="–"/>
              <a:defRPr sz="1600" kern="1200">
                <a:solidFill>
                  <a:schemeClr val="tx1"/>
                </a:solidFill>
                <a:latin typeface="Century Gothic" panose="020B0502020202020204" pitchFamily="34" charset="0"/>
                <a:ea typeface="+mn-ea"/>
                <a:cs typeface="Arial"/>
              </a:defRPr>
            </a:lvl2pPr>
            <a:lvl3pPr marL="1143000" indent="-2286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3pPr>
            <a:lvl4pPr marL="1600200" indent="-228600" algn="l" defTabSz="457200" rtl="0" eaLnBrk="1" latinLnBrk="0" hangingPunct="1">
              <a:spcBef>
                <a:spcPct val="20000"/>
              </a:spcBef>
              <a:buClr>
                <a:srgbClr val="F6902D"/>
              </a:buClr>
              <a:buFont typeface="Arial"/>
              <a:buChar char="–"/>
              <a:defRPr sz="1600" kern="1200">
                <a:solidFill>
                  <a:schemeClr val="tx1"/>
                </a:solidFill>
                <a:latin typeface="Century Gothic" panose="020B0502020202020204" pitchFamily="34" charset="0"/>
                <a:ea typeface="+mn-ea"/>
                <a:cs typeface="Arial"/>
              </a:defRPr>
            </a:lvl4pPr>
            <a:lvl5pPr marL="2057400" indent="-2286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lvl="0" indent="0" algn="just">
              <a:buNone/>
              <a:defRPr/>
            </a:pPr>
            <a:r>
              <a:rPr kumimoji="0" lang="en-US" sz="24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Arial"/>
              </a:rPr>
              <a:t>OPPCs </a:t>
            </a:r>
            <a:r>
              <a:rPr lang="en-US" sz="2400" spc="-150" dirty="0">
                <a:solidFill>
                  <a:sysClr val="windowText" lastClr="000000"/>
                </a:solidFill>
              </a:rPr>
              <a:t>(or O</a:t>
            </a:r>
            <a:r>
              <a:rPr lang="en-US" sz="2400" spc="-150" dirty="0" smtClean="0">
                <a:solidFill>
                  <a:sysClr val="windowText" lastClr="000000"/>
                </a:solidFill>
              </a:rPr>
              <a:t>ther Provider Preventable </a:t>
            </a:r>
            <a:r>
              <a:rPr lang="en-US" sz="2400" spc="-150" dirty="0">
                <a:solidFill>
                  <a:sysClr val="windowText" lastClr="000000"/>
                </a:solidFill>
              </a:rPr>
              <a:t>C</a:t>
            </a:r>
            <a:r>
              <a:rPr lang="en-US" sz="2400" spc="-150" dirty="0" smtClean="0">
                <a:solidFill>
                  <a:sysClr val="windowText" lastClr="000000"/>
                </a:solidFill>
              </a:rPr>
              <a:t>onditions) </a:t>
            </a:r>
            <a:r>
              <a:rPr lang="en-US" sz="2400" dirty="0" smtClean="0">
                <a:solidFill>
                  <a:sysClr val="windowText" lastClr="000000"/>
                </a:solidFill>
              </a:rPr>
              <a:t>are </a:t>
            </a:r>
            <a:r>
              <a:rPr kumimoji="0" lang="en-US" sz="24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Arial"/>
              </a:rPr>
              <a:t>also known as "</a:t>
            </a:r>
            <a:r>
              <a:rPr kumimoji="0" lang="en-US" sz="2400" b="1" i="0" u="none" strike="noStrike" kern="1200" cap="none" spc="0" normalizeH="0" baseline="0" noProof="0" dirty="0" smtClean="0">
                <a:ln>
                  <a:noFill/>
                </a:ln>
                <a:solidFill>
                  <a:srgbClr val="F6902D"/>
                </a:solidFill>
                <a:effectLst/>
                <a:uLnTx/>
                <a:uFillTx/>
                <a:latin typeface="Century Gothic" panose="020B0502020202020204" pitchFamily="34" charset="0"/>
                <a:ea typeface="+mn-ea"/>
                <a:cs typeface="Arial"/>
              </a:rPr>
              <a:t>never events</a:t>
            </a:r>
            <a:r>
              <a:rPr kumimoji="0" lang="en-US" sz="24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Arial"/>
              </a:rPr>
              <a:t>" and Serious Reportable Events under Medicare. For Medi-Cal, OPPCs are defined as follows:</a:t>
            </a:r>
          </a:p>
          <a:p>
            <a:pPr marL="0" marR="0" lvl="0" indent="0" algn="l" defTabSz="457200" rtl="0" eaLnBrk="1" fontAlgn="auto" latinLnBrk="0" hangingPunct="1">
              <a:lnSpc>
                <a:spcPct val="100000"/>
              </a:lnSpc>
              <a:spcBef>
                <a:spcPct val="20000"/>
              </a:spcBef>
              <a:spcAft>
                <a:spcPts val="0"/>
              </a:spcAft>
              <a:buClr>
                <a:srgbClr val="1983CB"/>
              </a:buClr>
              <a:buSzTx/>
              <a:buFont typeface="Arial"/>
              <a:buNone/>
              <a:tabLst/>
              <a:defRPr/>
            </a:pPr>
            <a:endParaRPr lang="en-US" sz="500" dirty="0">
              <a:solidFill>
                <a:sysClr val="windowText" lastClr="000000"/>
              </a:solidFill>
            </a:endParaRPr>
          </a:p>
          <a:p>
            <a:pPr marL="568325" marR="0" lvl="0" indent="-568325" algn="l" defTabSz="457200" rtl="0" eaLnBrk="1" fontAlgn="auto" latinLnBrk="0" hangingPunct="1">
              <a:lnSpc>
                <a:spcPct val="100000"/>
              </a:lnSpc>
              <a:spcBef>
                <a:spcPct val="20000"/>
              </a:spcBef>
              <a:spcAft>
                <a:spcPts val="0"/>
              </a:spcAft>
              <a:buClr>
                <a:srgbClr val="1983CB"/>
              </a:buClr>
              <a:buSzTx/>
              <a:buBlip>
                <a:blip r:embed="rId3"/>
              </a:buBlip>
              <a:tabLst/>
              <a:defRPr/>
            </a:pPr>
            <a:r>
              <a:rPr kumimoji="0" lang="en-US" sz="24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Arial"/>
              </a:rPr>
              <a:t>Wrong surgery/invasive procedure</a:t>
            </a:r>
            <a:endParaRPr lang="en-US" sz="2400" noProof="0" dirty="0" smtClean="0">
              <a:solidFill>
                <a:sysClr val="windowText" lastClr="000000"/>
              </a:solidFill>
            </a:endParaRPr>
          </a:p>
          <a:p>
            <a:pPr marL="568325" indent="-568325">
              <a:buNone/>
              <a:defRPr/>
            </a:pPr>
            <a:endParaRPr lang="en-US" sz="500" dirty="0" smtClean="0">
              <a:solidFill>
                <a:sysClr val="windowText" lastClr="000000"/>
              </a:solidFill>
            </a:endParaRPr>
          </a:p>
          <a:p>
            <a:pPr marL="568325" marR="0" lvl="0" indent="-568325" algn="l" defTabSz="457200" rtl="0" eaLnBrk="1" fontAlgn="auto" latinLnBrk="0" hangingPunct="1">
              <a:lnSpc>
                <a:spcPct val="100000"/>
              </a:lnSpc>
              <a:spcBef>
                <a:spcPct val="20000"/>
              </a:spcBef>
              <a:spcAft>
                <a:spcPts val="0"/>
              </a:spcAft>
              <a:buClr>
                <a:srgbClr val="1983CB"/>
              </a:buClr>
              <a:buSzTx/>
              <a:buBlip>
                <a:blip r:embed="rId3"/>
              </a:buBlip>
              <a:tabLst/>
              <a:defRPr/>
            </a:pPr>
            <a:r>
              <a:rPr kumimoji="0" lang="en-US" sz="24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Arial"/>
              </a:rPr>
              <a:t>Surgery/invasive procedure performed on the</a:t>
            </a:r>
            <a:r>
              <a:rPr kumimoji="0" lang="en-US" sz="2400" b="0" i="0" u="none" strike="noStrike" kern="1200" cap="none" spc="0" normalizeH="0" noProof="0" dirty="0" smtClean="0">
                <a:ln>
                  <a:noFill/>
                </a:ln>
                <a:solidFill>
                  <a:sysClr val="windowText" lastClr="000000"/>
                </a:solidFill>
                <a:effectLst/>
                <a:uLnTx/>
                <a:uFillTx/>
                <a:latin typeface="Century Gothic" panose="020B0502020202020204" pitchFamily="34" charset="0"/>
                <a:ea typeface="+mn-ea"/>
                <a:cs typeface="Arial"/>
              </a:rPr>
              <a:t> </a:t>
            </a:r>
            <a:r>
              <a:rPr kumimoji="0" lang="en-US" sz="24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Arial"/>
              </a:rPr>
              <a:t>wrong patient</a:t>
            </a:r>
            <a:endParaRPr lang="en-US" sz="2400" dirty="0">
              <a:solidFill>
                <a:sysClr val="windowText" lastClr="000000"/>
              </a:solidFill>
            </a:endParaRPr>
          </a:p>
          <a:p>
            <a:pPr marL="568325" indent="-568325">
              <a:buNone/>
              <a:defRPr/>
            </a:pPr>
            <a:endParaRPr kumimoji="0" lang="en-US" sz="5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Arial"/>
            </a:endParaRPr>
          </a:p>
          <a:p>
            <a:pPr marL="568325" marR="0" lvl="0" indent="-568325" algn="l" defTabSz="457200" rtl="0" eaLnBrk="1" fontAlgn="auto" latinLnBrk="0" hangingPunct="1">
              <a:lnSpc>
                <a:spcPct val="100000"/>
              </a:lnSpc>
              <a:spcBef>
                <a:spcPct val="20000"/>
              </a:spcBef>
              <a:spcAft>
                <a:spcPts val="0"/>
              </a:spcAft>
              <a:buClr>
                <a:srgbClr val="1983CB"/>
              </a:buClr>
              <a:buSzTx/>
              <a:buBlip>
                <a:blip r:embed="rId3"/>
              </a:buBlip>
              <a:tabLst/>
              <a:defRPr/>
            </a:pPr>
            <a:r>
              <a:rPr kumimoji="0" lang="en-US" sz="24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Arial"/>
              </a:rPr>
              <a:t>Surgery/invasive procedure performed on the</a:t>
            </a:r>
            <a:r>
              <a:rPr kumimoji="0" lang="en-US" sz="2400" b="0" i="0" u="none" strike="noStrike" kern="1200" cap="none" spc="0" normalizeH="0" noProof="0" dirty="0" smtClean="0">
                <a:ln>
                  <a:noFill/>
                </a:ln>
                <a:solidFill>
                  <a:sysClr val="windowText" lastClr="000000"/>
                </a:solidFill>
                <a:effectLst/>
                <a:uLnTx/>
                <a:uFillTx/>
                <a:latin typeface="Century Gothic" panose="020B0502020202020204" pitchFamily="34" charset="0"/>
                <a:ea typeface="+mn-ea"/>
                <a:cs typeface="Arial"/>
              </a:rPr>
              <a:t> </a:t>
            </a:r>
            <a:r>
              <a:rPr kumimoji="0" lang="en-US" sz="24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Arial"/>
              </a:rPr>
              <a:t>wrong body part</a:t>
            </a:r>
          </a:p>
          <a:p>
            <a:pPr marL="0" marR="0" lvl="0" indent="0" algn="l" defTabSz="457200" rtl="0" eaLnBrk="1" fontAlgn="auto" latinLnBrk="0" hangingPunct="1">
              <a:lnSpc>
                <a:spcPct val="100000"/>
              </a:lnSpc>
              <a:spcBef>
                <a:spcPct val="20000"/>
              </a:spcBef>
              <a:spcAft>
                <a:spcPts val="0"/>
              </a:spcAft>
              <a:buClr>
                <a:srgbClr val="1983CB"/>
              </a:buClr>
              <a:buSzTx/>
              <a:buFont typeface="Arial"/>
              <a:buNone/>
              <a:tabLst/>
              <a:defRPr/>
            </a:pPr>
            <a:endParaRPr kumimoji="0" lang="en-US" sz="5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Arial"/>
            </a:endParaRPr>
          </a:p>
          <a:p>
            <a:pPr marL="0" marR="0" lvl="0" indent="0" algn="r" defTabSz="457200" rtl="0" eaLnBrk="1" fontAlgn="auto" latinLnBrk="0" hangingPunct="1">
              <a:lnSpc>
                <a:spcPct val="100000"/>
              </a:lnSpc>
              <a:spcBef>
                <a:spcPct val="20000"/>
              </a:spcBef>
              <a:spcAft>
                <a:spcPts val="0"/>
              </a:spcAft>
              <a:buClr>
                <a:srgbClr val="1983CB"/>
              </a:buClr>
              <a:buSzTx/>
              <a:buFont typeface="Arial"/>
              <a:buNone/>
              <a:tabLst/>
              <a:defRPr/>
            </a:pPr>
            <a:r>
              <a:rPr kumimoji="0" lang="en-US" sz="2000" b="1" i="1" u="none" strike="noStrike" kern="1200" cap="none" spc="0" normalizeH="0" baseline="0" noProof="0" dirty="0" smtClean="0">
                <a:ln>
                  <a:noFill/>
                </a:ln>
                <a:solidFill>
                  <a:srgbClr val="F6902D"/>
                </a:solidFill>
                <a:effectLst/>
                <a:uLnTx/>
                <a:uFillTx/>
                <a:latin typeface="Century Gothic" panose="020B0502020202020204" pitchFamily="34" charset="0"/>
                <a:ea typeface="+mn-ea"/>
                <a:cs typeface="Arial"/>
              </a:rPr>
              <a:t>   &gt;</a:t>
            </a:r>
            <a:r>
              <a:rPr kumimoji="0" lang="en-US" sz="1800" b="1" i="1" u="none" strike="noStrike" kern="1200" cap="none" spc="0" normalizeH="0" baseline="0" noProof="0" dirty="0" smtClean="0">
                <a:ln>
                  <a:noFill/>
                </a:ln>
                <a:solidFill>
                  <a:srgbClr val="FF0000"/>
                </a:solidFill>
                <a:effectLst/>
                <a:uLnTx/>
                <a:uFillTx/>
                <a:latin typeface="Century Gothic" panose="020B0502020202020204" pitchFamily="34" charset="0"/>
                <a:ea typeface="+mn-ea"/>
                <a:cs typeface="Arial"/>
              </a:rPr>
              <a:t>Providers must report these three OPPCs when these occur in any health care setting.</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128" y="6123982"/>
            <a:ext cx="1836579" cy="556308"/>
          </a:xfrm>
          <a:prstGeom prst="rect">
            <a:avLst/>
          </a:prstGeom>
          <a:ln>
            <a:solidFill>
              <a:srgbClr val="654186"/>
            </a:solid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922" y="676656"/>
            <a:ext cx="8468078" cy="1085182"/>
          </a:xfrm>
          <a:prstGeom prst="rect">
            <a:avLst/>
          </a:prstGeom>
        </p:spPr>
      </p:pic>
      <p:sp>
        <p:nvSpPr>
          <p:cNvPr id="8" name="Rectangle 7"/>
          <p:cNvSpPr/>
          <p:nvPr/>
        </p:nvSpPr>
        <p:spPr>
          <a:xfrm>
            <a:off x="8547707" y="6416451"/>
            <a:ext cx="596293" cy="31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19</a:t>
            </a:r>
            <a:endParaRPr lang="en-US" dirty="0">
              <a:solidFill>
                <a:schemeClr val="tx1"/>
              </a:solidFill>
            </a:endParaRPr>
          </a:p>
        </p:txBody>
      </p:sp>
    </p:spTree>
    <p:extLst>
      <p:ext uri="{BB962C8B-B14F-4D97-AF65-F5344CB8AC3E}">
        <p14:creationId xmlns:p14="http://schemas.microsoft.com/office/powerpoint/2010/main" val="4074308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txBox="1">
            <a:spLocks/>
          </p:cNvSpPr>
          <p:nvPr/>
        </p:nvSpPr>
        <p:spPr>
          <a:xfrm>
            <a:off x="1508289" y="6470150"/>
            <a:ext cx="7039418" cy="2577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smtClean="0">
                <a:solidFill>
                  <a:srgbClr val="1983CB"/>
                </a:solidFill>
                <a:latin typeface="Century Gothic" panose="020B0502020202020204" pitchFamily="34" charset="0"/>
              </a:rPr>
              <a:t>APL 17-009/Provider Preventable Conditions Reporting</a:t>
            </a:r>
            <a:endParaRPr lang="en-US" sz="1050" dirty="0">
              <a:solidFill>
                <a:srgbClr val="1983CB"/>
              </a:solidFill>
              <a:latin typeface="Century Gothic" panose="020B0502020202020204" pitchFamily="34" charset="0"/>
            </a:endParaRPr>
          </a:p>
        </p:txBody>
      </p:sp>
      <p:sp>
        <p:nvSpPr>
          <p:cNvPr id="8" name="Title 1"/>
          <p:cNvSpPr>
            <a:spLocks noGrp="1"/>
          </p:cNvSpPr>
          <p:nvPr>
            <p:ph type="title"/>
          </p:nvPr>
        </p:nvSpPr>
        <p:spPr>
          <a:xfrm>
            <a:off x="874232" y="189023"/>
            <a:ext cx="7812567" cy="1228615"/>
          </a:xfrm>
        </p:spPr>
        <p:txBody>
          <a:bodyPr/>
          <a:lstStyle/>
          <a:p>
            <a:r>
              <a:rPr lang="en-US" dirty="0"/>
              <a:t>ACRONYMS and TERMS</a:t>
            </a:r>
          </a:p>
        </p:txBody>
      </p:sp>
      <p:graphicFrame>
        <p:nvGraphicFramePr>
          <p:cNvPr id="9" name="Content Placeholder 5"/>
          <p:cNvGraphicFramePr>
            <a:graphicFrameLocks noGrp="1"/>
          </p:cNvGraphicFramePr>
          <p:nvPr>
            <p:ph idx="1"/>
            <p:extLst>
              <p:ext uri="{D42A27DB-BD31-4B8C-83A1-F6EECF244321}">
                <p14:modId xmlns:p14="http://schemas.microsoft.com/office/powerpoint/2010/main" val="237627032"/>
              </p:ext>
            </p:extLst>
          </p:nvPr>
        </p:nvGraphicFramePr>
        <p:xfrm>
          <a:off x="1177239" y="824675"/>
          <a:ext cx="7612062" cy="5242560"/>
        </p:xfrm>
        <a:graphic>
          <a:graphicData uri="http://schemas.openxmlformats.org/drawingml/2006/table">
            <a:tbl>
              <a:tblPr firstRow="1" bandRow="1">
                <a:tableStyleId>{93296810-A885-4BE3-A3E7-6D5BEEA58F35}</a:tableStyleId>
              </a:tblPr>
              <a:tblGrid>
                <a:gridCol w="1452839">
                  <a:extLst>
                    <a:ext uri="{9D8B030D-6E8A-4147-A177-3AD203B41FA5}">
                      <a16:colId xmlns:a16="http://schemas.microsoft.com/office/drawing/2014/main" val="20000"/>
                    </a:ext>
                  </a:extLst>
                </a:gridCol>
                <a:gridCol w="6159223">
                  <a:extLst>
                    <a:ext uri="{9D8B030D-6E8A-4147-A177-3AD203B41FA5}">
                      <a16:colId xmlns:a16="http://schemas.microsoft.com/office/drawing/2014/main" val="20001"/>
                    </a:ext>
                  </a:extLst>
                </a:gridCol>
              </a:tblGrid>
              <a:tr h="338489">
                <a:tc gridSpan="2">
                  <a:txBody>
                    <a:bodyPr/>
                    <a:lstStyle/>
                    <a:p>
                      <a:endParaRPr lang="en-US" dirty="0">
                        <a:latin typeface="Century Gothic" panose="020B0502020202020204" pitchFamily="34" charset="0"/>
                      </a:endParaRPr>
                    </a:p>
                  </a:txBody>
                  <a:tcPr>
                    <a:lnL w="12700" cap="flat" cmpd="sng" algn="ctr">
                      <a:solidFill>
                        <a:srgbClr val="084879"/>
                      </a:solidFill>
                      <a:prstDash val="solid"/>
                      <a:round/>
                      <a:headEnd type="none" w="med" len="med"/>
                      <a:tailEnd type="none" w="med" len="med"/>
                    </a:lnL>
                    <a:lnR w="12700" cap="flat" cmpd="sng" algn="ctr">
                      <a:solidFill>
                        <a:srgbClr val="084879"/>
                      </a:solidFill>
                      <a:prstDash val="solid"/>
                      <a:round/>
                      <a:headEnd type="none" w="med" len="med"/>
                      <a:tailEnd type="none" w="med" len="med"/>
                    </a:lnR>
                    <a:lnT w="12700" cap="flat" cmpd="sng" algn="ctr">
                      <a:solidFill>
                        <a:srgbClr val="084879"/>
                      </a:solidFill>
                      <a:prstDash val="solid"/>
                      <a:round/>
                      <a:headEnd type="none" w="med" len="med"/>
                      <a:tailEnd type="none" w="med" len="med"/>
                    </a:lnT>
                    <a:lnB w="12700" cap="flat" cmpd="sng" algn="ctr">
                      <a:solidFill>
                        <a:srgbClr val="084879"/>
                      </a:solidFill>
                      <a:prstDash val="solid"/>
                      <a:round/>
                      <a:headEnd type="none" w="med" len="med"/>
                      <a:tailEnd type="none" w="med" len="med"/>
                    </a:lnB>
                    <a:solidFill>
                      <a:srgbClr val="F6902D"/>
                    </a:solidFill>
                  </a:tcPr>
                </a:tc>
                <a:tc hMerge="1">
                  <a:txBody>
                    <a:bodyPr/>
                    <a:lstStyle/>
                    <a:p>
                      <a:endParaRPr lang="en-US" dirty="0">
                        <a:latin typeface="Century Gothic" panose="020B0502020202020204" pitchFamily="34" charset="0"/>
                      </a:endParaRPr>
                    </a:p>
                  </a:txBody>
                  <a:tcPr>
                    <a:solidFill>
                      <a:srgbClr val="F6902D"/>
                    </a:solidFill>
                  </a:tcPr>
                </a:tc>
                <a:extLst>
                  <a:ext uri="{0D108BD9-81ED-4DB2-BD59-A6C34878D82A}">
                    <a16:rowId xmlns:a16="http://schemas.microsoft.com/office/drawing/2014/main" val="10000"/>
                  </a:ext>
                </a:extLst>
              </a:tr>
              <a:tr h="874430">
                <a:tc>
                  <a:txBody>
                    <a:bodyPr/>
                    <a:lstStyle/>
                    <a:p>
                      <a:r>
                        <a:rPr lang="en-US" sz="1400" b="1" dirty="0" smtClean="0">
                          <a:latin typeface="Century Gothic" panose="020B0502020202020204" pitchFamily="34" charset="0"/>
                        </a:rPr>
                        <a:t>APL</a:t>
                      </a:r>
                      <a:endParaRPr lang="en-US" sz="1400" b="1" dirty="0">
                        <a:latin typeface="Century Gothic" panose="020B0502020202020204" pitchFamily="34" charset="0"/>
                      </a:endParaRPr>
                    </a:p>
                  </a:txBody>
                  <a:tcPr>
                    <a:lnL w="12700" cap="flat" cmpd="sng" algn="ctr">
                      <a:solidFill>
                        <a:srgbClr val="084879"/>
                      </a:solidFill>
                      <a:prstDash val="solid"/>
                      <a:round/>
                      <a:headEnd type="none" w="med" len="med"/>
                      <a:tailEnd type="none" w="med" len="med"/>
                    </a:lnL>
                    <a:lnR w="12700" cap="flat" cmpd="sng" algn="ctr">
                      <a:solidFill>
                        <a:srgbClr val="084879"/>
                      </a:solidFill>
                      <a:prstDash val="solid"/>
                      <a:round/>
                      <a:headEnd type="none" w="med" len="med"/>
                      <a:tailEnd type="none" w="med" len="med"/>
                    </a:lnR>
                    <a:lnT w="12700" cap="flat" cmpd="sng" algn="ctr">
                      <a:solidFill>
                        <a:srgbClr val="084879"/>
                      </a:solidFill>
                      <a:prstDash val="solid"/>
                      <a:round/>
                      <a:headEnd type="none" w="med" len="med"/>
                      <a:tailEnd type="none" w="med" len="med"/>
                    </a:lnT>
                    <a:lnB w="12700" cap="flat" cmpd="sng" algn="ctr">
                      <a:solidFill>
                        <a:srgbClr val="084879"/>
                      </a:solidFill>
                      <a:prstDash val="solid"/>
                      <a:round/>
                      <a:headEnd type="none" w="med" len="med"/>
                      <a:tailEnd type="none" w="med" len="med"/>
                    </a:lnB>
                    <a:solidFill>
                      <a:schemeClr val="bg1"/>
                    </a:solidFill>
                  </a:tcPr>
                </a:tc>
                <a:tc>
                  <a:txBody>
                    <a:bodyPr/>
                    <a:lstStyle/>
                    <a:p>
                      <a:r>
                        <a:rPr lang="en-US" sz="1400" dirty="0" smtClean="0">
                          <a:effectLst/>
                          <a:latin typeface="Century Gothic" panose="020B0502020202020204" pitchFamily="34" charset="0"/>
                        </a:rPr>
                        <a:t>All Plan Letter: the means by which the DHCS </a:t>
                      </a:r>
                      <a:r>
                        <a:rPr lang="en-US" sz="1400" kern="1200" dirty="0" err="1" smtClean="0">
                          <a:solidFill>
                            <a:schemeClr val="dk1"/>
                          </a:solidFill>
                          <a:effectLst/>
                          <a:latin typeface="Century Gothic" panose="020B0502020202020204" pitchFamily="34" charset="0"/>
                          <a:ea typeface="+mn-ea"/>
                          <a:cs typeface="+mn-cs"/>
                        </a:rPr>
                        <a:t>Medi</a:t>
                      </a:r>
                      <a:r>
                        <a:rPr lang="en-US" sz="1400" kern="1200" dirty="0" smtClean="0">
                          <a:solidFill>
                            <a:schemeClr val="dk1"/>
                          </a:solidFill>
                          <a:effectLst/>
                          <a:latin typeface="Century Gothic" panose="020B0502020202020204" pitchFamily="34" charset="0"/>
                          <a:ea typeface="+mn-ea"/>
                          <a:cs typeface="+mn-cs"/>
                        </a:rPr>
                        <a:t>-Cal Managed Care Division conveys information or interpretation of changes in policy or procedure at the Federal or State levels, and provides instruction to contractors, if applicable on how to implement these changes on an operational basis.</a:t>
                      </a:r>
                      <a:endParaRPr lang="en-US" sz="1400" kern="1200" dirty="0">
                        <a:solidFill>
                          <a:schemeClr val="dk1"/>
                        </a:solidFill>
                        <a:effectLst/>
                        <a:latin typeface="Century Gothic" panose="020B0502020202020204" pitchFamily="34" charset="0"/>
                        <a:ea typeface="+mn-ea"/>
                        <a:cs typeface="+mn-cs"/>
                      </a:endParaRPr>
                    </a:p>
                  </a:txBody>
                  <a:tcPr>
                    <a:lnL w="12700" cap="flat" cmpd="sng" algn="ctr">
                      <a:solidFill>
                        <a:srgbClr val="084879"/>
                      </a:solidFill>
                      <a:prstDash val="solid"/>
                      <a:round/>
                      <a:headEnd type="none" w="med" len="med"/>
                      <a:tailEnd type="none" w="med" len="med"/>
                    </a:lnL>
                    <a:lnR w="12700" cap="flat" cmpd="sng" algn="ctr">
                      <a:solidFill>
                        <a:srgbClr val="084879"/>
                      </a:solidFill>
                      <a:prstDash val="solid"/>
                      <a:round/>
                      <a:headEnd type="none" w="med" len="med"/>
                      <a:tailEnd type="none" w="med" len="med"/>
                    </a:lnR>
                    <a:lnT w="12700" cap="flat" cmpd="sng" algn="ctr">
                      <a:solidFill>
                        <a:srgbClr val="084879"/>
                      </a:solidFill>
                      <a:prstDash val="solid"/>
                      <a:round/>
                      <a:headEnd type="none" w="med" len="med"/>
                      <a:tailEnd type="none" w="med" len="med"/>
                    </a:lnT>
                    <a:lnB w="12700" cap="flat" cmpd="sng" algn="ctr">
                      <a:solidFill>
                        <a:srgbClr val="084879"/>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074">
                <a:tc>
                  <a:txBody>
                    <a:bodyPr/>
                    <a:lstStyle/>
                    <a:p>
                      <a:r>
                        <a:rPr lang="en-US" sz="1400" b="1" dirty="0" smtClean="0">
                          <a:latin typeface="Century Gothic" panose="020B0502020202020204" pitchFamily="34" charset="0"/>
                        </a:rPr>
                        <a:t>BENEFICIARY</a:t>
                      </a:r>
                      <a:endParaRPr lang="en-US" sz="1400" b="1" dirty="0">
                        <a:latin typeface="Century Gothic" panose="020B0502020202020204" pitchFamily="34" charset="0"/>
                      </a:endParaRPr>
                    </a:p>
                  </a:txBody>
                  <a:tcPr>
                    <a:lnL w="12700" cap="flat" cmpd="sng" algn="ctr">
                      <a:solidFill>
                        <a:srgbClr val="084879"/>
                      </a:solidFill>
                      <a:prstDash val="solid"/>
                      <a:round/>
                      <a:headEnd type="none" w="med" len="med"/>
                      <a:tailEnd type="none" w="med" len="med"/>
                    </a:lnL>
                    <a:lnR w="12700" cap="flat" cmpd="sng" algn="ctr">
                      <a:solidFill>
                        <a:srgbClr val="084879"/>
                      </a:solidFill>
                      <a:prstDash val="solid"/>
                      <a:round/>
                      <a:headEnd type="none" w="med" len="med"/>
                      <a:tailEnd type="none" w="med" len="med"/>
                    </a:lnR>
                    <a:lnT w="12700" cap="flat" cmpd="sng" algn="ctr">
                      <a:solidFill>
                        <a:srgbClr val="084879"/>
                      </a:solidFill>
                      <a:prstDash val="solid"/>
                      <a:round/>
                      <a:headEnd type="none" w="med" len="med"/>
                      <a:tailEnd type="none" w="med" len="med"/>
                    </a:lnT>
                    <a:lnB w="12700" cap="flat" cmpd="sng" algn="ctr">
                      <a:solidFill>
                        <a:srgbClr val="084879"/>
                      </a:solidFill>
                      <a:prstDash val="solid"/>
                      <a:round/>
                      <a:headEnd type="none" w="med" len="med"/>
                      <a:tailEnd type="none" w="med" len="med"/>
                    </a:lnB>
                    <a:solidFill>
                      <a:srgbClr val="3F95D2"/>
                    </a:solidFill>
                  </a:tcPr>
                </a:tc>
                <a:tc>
                  <a:txBody>
                    <a:bodyPr/>
                    <a:lstStyle/>
                    <a:p>
                      <a:r>
                        <a:rPr lang="en-US" sz="1400" dirty="0" smtClean="0">
                          <a:latin typeface="Century Gothic" panose="020B0502020202020204" pitchFamily="34" charset="0"/>
                        </a:rPr>
                        <a:t>Member</a:t>
                      </a:r>
                      <a:endParaRPr lang="en-US" sz="1400" dirty="0">
                        <a:latin typeface="Century Gothic" panose="020B0502020202020204" pitchFamily="34" charset="0"/>
                      </a:endParaRPr>
                    </a:p>
                  </a:txBody>
                  <a:tcPr>
                    <a:lnL w="12700" cap="flat" cmpd="sng" algn="ctr">
                      <a:solidFill>
                        <a:srgbClr val="084879"/>
                      </a:solidFill>
                      <a:prstDash val="solid"/>
                      <a:round/>
                      <a:headEnd type="none" w="med" len="med"/>
                      <a:tailEnd type="none" w="med" len="med"/>
                    </a:lnL>
                    <a:lnR w="12700" cap="flat" cmpd="sng" algn="ctr">
                      <a:solidFill>
                        <a:srgbClr val="084879"/>
                      </a:solidFill>
                      <a:prstDash val="solid"/>
                      <a:round/>
                      <a:headEnd type="none" w="med" len="med"/>
                      <a:tailEnd type="none" w="med" len="med"/>
                    </a:lnR>
                    <a:lnT w="12700" cap="flat" cmpd="sng" algn="ctr">
                      <a:solidFill>
                        <a:srgbClr val="084879"/>
                      </a:solidFill>
                      <a:prstDash val="solid"/>
                      <a:round/>
                      <a:headEnd type="none" w="med" len="med"/>
                      <a:tailEnd type="none" w="med" len="med"/>
                    </a:lnT>
                    <a:lnB w="12700" cap="flat" cmpd="sng" algn="ctr">
                      <a:solidFill>
                        <a:srgbClr val="084879"/>
                      </a:solidFill>
                      <a:prstDash val="solid"/>
                      <a:round/>
                      <a:headEnd type="none" w="med" len="med"/>
                      <a:tailEnd type="none" w="med" len="med"/>
                    </a:lnB>
                    <a:solidFill>
                      <a:srgbClr val="3F95D2"/>
                    </a:solidFill>
                  </a:tcPr>
                </a:tc>
                <a:extLst>
                  <a:ext uri="{0D108BD9-81ED-4DB2-BD59-A6C34878D82A}">
                    <a16:rowId xmlns:a16="http://schemas.microsoft.com/office/drawing/2014/main" val="10002"/>
                  </a:ext>
                </a:extLst>
              </a:tr>
              <a:tr h="282074">
                <a:tc>
                  <a:txBody>
                    <a:bodyPr/>
                    <a:lstStyle/>
                    <a:p>
                      <a:r>
                        <a:rPr lang="en-US" sz="1400" b="1" dirty="0" smtClean="0">
                          <a:latin typeface="Century Gothic" panose="020B0502020202020204" pitchFamily="34" charset="0"/>
                        </a:rPr>
                        <a:t>DHCS</a:t>
                      </a:r>
                      <a:endParaRPr lang="en-US" sz="1400" b="1" dirty="0">
                        <a:latin typeface="Century Gothic" panose="020B0502020202020204" pitchFamily="34" charset="0"/>
                      </a:endParaRPr>
                    </a:p>
                  </a:txBody>
                  <a:tcPr>
                    <a:lnL w="12700" cap="flat" cmpd="sng" algn="ctr">
                      <a:solidFill>
                        <a:srgbClr val="084879"/>
                      </a:solidFill>
                      <a:prstDash val="solid"/>
                      <a:round/>
                      <a:headEnd type="none" w="med" len="med"/>
                      <a:tailEnd type="none" w="med" len="med"/>
                    </a:lnL>
                    <a:lnR w="12700" cap="flat" cmpd="sng" algn="ctr">
                      <a:solidFill>
                        <a:srgbClr val="084879"/>
                      </a:solidFill>
                      <a:prstDash val="solid"/>
                      <a:round/>
                      <a:headEnd type="none" w="med" len="med"/>
                      <a:tailEnd type="none" w="med" len="med"/>
                    </a:lnR>
                    <a:lnT w="12700" cap="flat" cmpd="sng" algn="ctr">
                      <a:solidFill>
                        <a:srgbClr val="084879"/>
                      </a:solidFill>
                      <a:prstDash val="solid"/>
                      <a:round/>
                      <a:headEnd type="none" w="med" len="med"/>
                      <a:tailEnd type="none" w="med" len="med"/>
                    </a:lnT>
                    <a:lnB w="12700" cap="flat" cmpd="sng" algn="ctr">
                      <a:solidFill>
                        <a:srgbClr val="084879"/>
                      </a:solidFill>
                      <a:prstDash val="solid"/>
                      <a:round/>
                      <a:headEnd type="none" w="med" len="med"/>
                      <a:tailEnd type="none" w="med" len="med"/>
                    </a:lnB>
                    <a:solidFill>
                      <a:schemeClr val="bg1"/>
                    </a:solidFill>
                  </a:tcPr>
                </a:tc>
                <a:tc>
                  <a:txBody>
                    <a:bodyPr/>
                    <a:lstStyle/>
                    <a:p>
                      <a:r>
                        <a:rPr lang="en-US" sz="1400" dirty="0" smtClean="0">
                          <a:latin typeface="Century Gothic" panose="020B0502020202020204" pitchFamily="34" charset="0"/>
                        </a:rPr>
                        <a:t>Department of Health Care Services</a:t>
                      </a:r>
                      <a:endParaRPr lang="en-US" sz="1400" dirty="0">
                        <a:latin typeface="Century Gothic" panose="020B0502020202020204" pitchFamily="34" charset="0"/>
                      </a:endParaRPr>
                    </a:p>
                  </a:txBody>
                  <a:tcPr>
                    <a:lnL w="12700" cap="flat" cmpd="sng" algn="ctr">
                      <a:solidFill>
                        <a:srgbClr val="084879"/>
                      </a:solidFill>
                      <a:prstDash val="solid"/>
                      <a:round/>
                      <a:headEnd type="none" w="med" len="med"/>
                      <a:tailEnd type="none" w="med" len="med"/>
                    </a:lnL>
                    <a:lnR w="12700" cap="flat" cmpd="sng" algn="ctr">
                      <a:solidFill>
                        <a:srgbClr val="084879"/>
                      </a:solidFill>
                      <a:prstDash val="solid"/>
                      <a:round/>
                      <a:headEnd type="none" w="med" len="med"/>
                      <a:tailEnd type="none" w="med" len="med"/>
                    </a:lnR>
                    <a:lnT w="12700" cap="flat" cmpd="sng" algn="ctr">
                      <a:solidFill>
                        <a:srgbClr val="084879"/>
                      </a:solidFill>
                      <a:prstDash val="solid"/>
                      <a:round/>
                      <a:headEnd type="none" w="med" len="med"/>
                      <a:tailEnd type="none" w="med" len="med"/>
                    </a:lnT>
                    <a:lnB w="12700" cap="flat" cmpd="sng" algn="ctr">
                      <a:solidFill>
                        <a:srgbClr val="084879"/>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82074">
                <a:tc>
                  <a:txBody>
                    <a:bodyPr/>
                    <a:lstStyle/>
                    <a:p>
                      <a:r>
                        <a:rPr lang="en-US" sz="1400" b="1" dirty="0" smtClean="0">
                          <a:latin typeface="Century Gothic" panose="020B0502020202020204" pitchFamily="34" charset="0"/>
                        </a:rPr>
                        <a:t>MCP</a:t>
                      </a:r>
                      <a:r>
                        <a:rPr lang="en-US" sz="1400" b="1" baseline="0" dirty="0" smtClean="0">
                          <a:latin typeface="Century Gothic" panose="020B0502020202020204" pitchFamily="34" charset="0"/>
                        </a:rPr>
                        <a:t>; MMP</a:t>
                      </a:r>
                      <a:endParaRPr lang="en-US" sz="1400" b="1" dirty="0"/>
                    </a:p>
                  </a:txBody>
                  <a:tcPr>
                    <a:lnL w="12700" cap="flat" cmpd="sng" algn="ctr">
                      <a:solidFill>
                        <a:srgbClr val="084879"/>
                      </a:solidFill>
                      <a:prstDash val="solid"/>
                      <a:round/>
                      <a:headEnd type="none" w="med" len="med"/>
                      <a:tailEnd type="none" w="med" len="med"/>
                    </a:lnL>
                    <a:lnR w="12700" cap="flat" cmpd="sng" algn="ctr">
                      <a:solidFill>
                        <a:srgbClr val="084879"/>
                      </a:solidFill>
                      <a:prstDash val="solid"/>
                      <a:round/>
                      <a:headEnd type="none" w="med" len="med"/>
                      <a:tailEnd type="none" w="med" len="med"/>
                    </a:lnR>
                    <a:lnT w="12700" cap="flat" cmpd="sng" algn="ctr">
                      <a:solidFill>
                        <a:srgbClr val="084879"/>
                      </a:solidFill>
                      <a:prstDash val="solid"/>
                      <a:round/>
                      <a:headEnd type="none" w="med" len="med"/>
                      <a:tailEnd type="none" w="med" len="med"/>
                    </a:lnT>
                    <a:lnB w="12700" cap="flat" cmpd="sng" algn="ctr">
                      <a:solidFill>
                        <a:srgbClr val="084879"/>
                      </a:solidFill>
                      <a:prstDash val="solid"/>
                      <a:round/>
                      <a:headEnd type="none" w="med" len="med"/>
                      <a:tailEnd type="none" w="med" len="med"/>
                    </a:lnB>
                    <a:solidFill>
                      <a:srgbClr val="3F95D2"/>
                    </a:solidFill>
                  </a:tcPr>
                </a:tc>
                <a:tc>
                  <a:txBody>
                    <a:bodyPr/>
                    <a:lstStyle/>
                    <a:p>
                      <a:r>
                        <a:rPr lang="en-US" sz="1400" dirty="0" smtClean="0">
                          <a:latin typeface="Century Gothic" panose="020B0502020202020204" pitchFamily="34" charset="0"/>
                        </a:rPr>
                        <a:t>Managed Care Plan;</a:t>
                      </a:r>
                      <a:r>
                        <a:rPr lang="en-US" sz="1400" baseline="0" dirty="0" smtClean="0">
                          <a:latin typeface="Century Gothic" panose="020B0502020202020204" pitchFamily="34" charset="0"/>
                        </a:rPr>
                        <a:t> </a:t>
                      </a:r>
                      <a:r>
                        <a:rPr lang="en-US" sz="1400" dirty="0" err="1" smtClean="0">
                          <a:latin typeface="Century Gothic" panose="020B0502020202020204" pitchFamily="34" charset="0"/>
                        </a:rPr>
                        <a:t>Medi-Medi</a:t>
                      </a:r>
                      <a:r>
                        <a:rPr lang="en-US" sz="1400" dirty="0" smtClean="0">
                          <a:latin typeface="Century Gothic" panose="020B0502020202020204" pitchFamily="34" charset="0"/>
                        </a:rPr>
                        <a:t> Plan</a:t>
                      </a:r>
                      <a:endParaRPr lang="en-US" sz="1400" dirty="0">
                        <a:latin typeface="Century Gothic" panose="020B0502020202020204" pitchFamily="34" charset="0"/>
                      </a:endParaRPr>
                    </a:p>
                  </a:txBody>
                  <a:tcPr>
                    <a:lnL w="12700" cap="flat" cmpd="sng" algn="ctr">
                      <a:solidFill>
                        <a:srgbClr val="084879"/>
                      </a:solidFill>
                      <a:prstDash val="solid"/>
                      <a:round/>
                      <a:headEnd type="none" w="med" len="med"/>
                      <a:tailEnd type="none" w="med" len="med"/>
                    </a:lnL>
                    <a:lnR w="12700" cap="flat" cmpd="sng" algn="ctr">
                      <a:solidFill>
                        <a:srgbClr val="084879"/>
                      </a:solidFill>
                      <a:prstDash val="solid"/>
                      <a:round/>
                      <a:headEnd type="none" w="med" len="med"/>
                      <a:tailEnd type="none" w="med" len="med"/>
                    </a:lnR>
                    <a:lnT w="12700" cap="flat" cmpd="sng" algn="ctr">
                      <a:solidFill>
                        <a:srgbClr val="084879"/>
                      </a:solidFill>
                      <a:prstDash val="solid"/>
                      <a:round/>
                      <a:headEnd type="none" w="med" len="med"/>
                      <a:tailEnd type="none" w="med" len="med"/>
                    </a:lnT>
                    <a:lnB w="12700" cap="flat" cmpd="sng" algn="ctr">
                      <a:solidFill>
                        <a:srgbClr val="084879"/>
                      </a:solidFill>
                      <a:prstDash val="solid"/>
                      <a:round/>
                      <a:headEnd type="none" w="med" len="med"/>
                      <a:tailEnd type="none" w="med" len="med"/>
                    </a:lnB>
                    <a:solidFill>
                      <a:srgbClr val="3F95D2"/>
                    </a:solidFill>
                  </a:tcPr>
                </a:tc>
                <a:extLst>
                  <a:ext uri="{0D108BD9-81ED-4DB2-BD59-A6C34878D82A}">
                    <a16:rowId xmlns:a16="http://schemas.microsoft.com/office/drawing/2014/main" val="10004"/>
                  </a:ext>
                </a:extLst>
              </a:tr>
              <a:tr h="676978">
                <a:tc>
                  <a:txBody>
                    <a:bodyPr/>
                    <a:lstStyle/>
                    <a:p>
                      <a:r>
                        <a:rPr lang="en-US" sz="1400" b="1" i="0" u="none" strike="noStrike" baseline="0" dirty="0" smtClean="0">
                          <a:solidFill>
                            <a:srgbClr val="000000"/>
                          </a:solidFill>
                          <a:latin typeface="Century Gothic" panose="020B0502020202020204" pitchFamily="34" charset="0"/>
                        </a:rPr>
                        <a:t>7107 (superseded by online)</a:t>
                      </a:r>
                      <a:endParaRPr lang="en-US" sz="1400" b="1" dirty="0">
                        <a:latin typeface="Century Gothic" panose="020B0502020202020204" pitchFamily="34" charset="0"/>
                      </a:endParaRPr>
                    </a:p>
                  </a:txBody>
                  <a:tcPr>
                    <a:lnL w="12700" cap="flat" cmpd="sng" algn="ctr">
                      <a:solidFill>
                        <a:srgbClr val="084879"/>
                      </a:solidFill>
                      <a:prstDash val="solid"/>
                      <a:round/>
                      <a:headEnd type="none" w="med" len="med"/>
                      <a:tailEnd type="none" w="med" len="med"/>
                    </a:lnL>
                    <a:lnR w="12700" cap="flat" cmpd="sng" algn="ctr">
                      <a:solidFill>
                        <a:srgbClr val="084879"/>
                      </a:solidFill>
                      <a:prstDash val="solid"/>
                      <a:round/>
                      <a:headEnd type="none" w="med" len="med"/>
                      <a:tailEnd type="none" w="med" len="med"/>
                    </a:lnR>
                    <a:lnT w="12700" cap="flat" cmpd="sng" algn="ctr">
                      <a:solidFill>
                        <a:srgbClr val="084879"/>
                      </a:solidFill>
                      <a:prstDash val="solid"/>
                      <a:round/>
                      <a:headEnd type="none" w="med" len="med"/>
                      <a:tailEnd type="none" w="med" len="med"/>
                    </a:lnT>
                    <a:lnB w="12700" cap="flat" cmpd="sng" algn="ctr">
                      <a:solidFill>
                        <a:srgbClr val="084879"/>
                      </a:solidFill>
                      <a:prstDash val="solid"/>
                      <a:round/>
                      <a:headEnd type="none" w="med" len="med"/>
                      <a:tailEnd type="none" w="med" len="med"/>
                    </a:lnB>
                    <a:solidFill>
                      <a:schemeClr val="bg1"/>
                    </a:solidFill>
                  </a:tcPr>
                </a:tc>
                <a:tc>
                  <a:txBody>
                    <a:bodyPr/>
                    <a:lstStyle/>
                    <a:p>
                      <a:r>
                        <a:rPr lang="en-US" sz="1400" b="0" i="0" u="none" strike="noStrike" baseline="0" dirty="0" smtClean="0">
                          <a:latin typeface="Century Gothic" panose="020B0502020202020204" pitchFamily="34" charset="0"/>
                        </a:rPr>
                        <a:t>The prior form required for submission by MCPs and delegates when a Provider Preventable Reportable Condition occurs is now replaced by online-only reporting.</a:t>
                      </a:r>
                      <a:endParaRPr lang="en-US" sz="1400" dirty="0">
                        <a:latin typeface="Century Gothic" panose="020B0502020202020204" pitchFamily="34" charset="0"/>
                      </a:endParaRPr>
                    </a:p>
                  </a:txBody>
                  <a:tcPr>
                    <a:lnL w="12700" cap="flat" cmpd="sng" algn="ctr">
                      <a:solidFill>
                        <a:srgbClr val="084879"/>
                      </a:solidFill>
                      <a:prstDash val="solid"/>
                      <a:round/>
                      <a:headEnd type="none" w="med" len="med"/>
                      <a:tailEnd type="none" w="med" len="med"/>
                    </a:lnL>
                    <a:lnR w="12700" cap="flat" cmpd="sng" algn="ctr">
                      <a:solidFill>
                        <a:srgbClr val="084879"/>
                      </a:solidFill>
                      <a:prstDash val="solid"/>
                      <a:round/>
                      <a:headEnd type="none" w="med" len="med"/>
                      <a:tailEnd type="none" w="med" len="med"/>
                    </a:lnR>
                    <a:lnT w="12700" cap="flat" cmpd="sng" algn="ctr">
                      <a:solidFill>
                        <a:srgbClr val="084879"/>
                      </a:solidFill>
                      <a:prstDash val="solid"/>
                      <a:round/>
                      <a:headEnd type="none" w="med" len="med"/>
                      <a:tailEnd type="none" w="med" len="med"/>
                    </a:lnT>
                    <a:lnB w="12700" cap="flat" cmpd="sng" algn="ctr">
                      <a:solidFill>
                        <a:srgbClr val="084879"/>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82074">
                <a:tc>
                  <a:txBody>
                    <a:bodyPr/>
                    <a:lstStyle/>
                    <a:p>
                      <a:r>
                        <a:rPr lang="en-US" sz="1400" b="1" dirty="0" smtClean="0">
                          <a:latin typeface="Century Gothic" panose="020B0502020202020204" pitchFamily="34" charset="0"/>
                        </a:rPr>
                        <a:t>Delegate</a:t>
                      </a:r>
                      <a:endParaRPr lang="en-US" sz="1400" b="1" dirty="0">
                        <a:latin typeface="Century Gothic" panose="020B0502020202020204" pitchFamily="34" charset="0"/>
                      </a:endParaRPr>
                    </a:p>
                  </a:txBody>
                  <a:tcPr>
                    <a:lnL w="12700" cap="flat" cmpd="sng" algn="ctr">
                      <a:solidFill>
                        <a:srgbClr val="084879"/>
                      </a:solidFill>
                      <a:prstDash val="solid"/>
                      <a:round/>
                      <a:headEnd type="none" w="med" len="med"/>
                      <a:tailEnd type="none" w="med" len="med"/>
                    </a:lnL>
                    <a:lnR w="12700" cap="flat" cmpd="sng" algn="ctr">
                      <a:solidFill>
                        <a:srgbClr val="084879"/>
                      </a:solidFill>
                      <a:prstDash val="solid"/>
                      <a:round/>
                      <a:headEnd type="none" w="med" len="med"/>
                      <a:tailEnd type="none" w="med" len="med"/>
                    </a:lnR>
                    <a:lnT w="12700" cap="flat" cmpd="sng" algn="ctr">
                      <a:solidFill>
                        <a:srgbClr val="084879"/>
                      </a:solidFill>
                      <a:prstDash val="solid"/>
                      <a:round/>
                      <a:headEnd type="none" w="med" len="med"/>
                      <a:tailEnd type="none" w="med" len="med"/>
                    </a:lnT>
                    <a:lnB w="12700" cap="flat" cmpd="sng" algn="ctr">
                      <a:solidFill>
                        <a:srgbClr val="084879"/>
                      </a:solidFill>
                      <a:prstDash val="solid"/>
                      <a:round/>
                      <a:headEnd type="none" w="med" len="med"/>
                      <a:tailEnd type="none" w="med" len="med"/>
                    </a:lnB>
                    <a:solidFill>
                      <a:srgbClr val="3F95D2"/>
                    </a:solidFill>
                  </a:tcPr>
                </a:tc>
                <a:tc>
                  <a:txBody>
                    <a:bodyPr/>
                    <a:lstStyle/>
                    <a:p>
                      <a:r>
                        <a:rPr lang="en-US" sz="1400" dirty="0" smtClean="0">
                          <a:latin typeface="Century Gothic" panose="020B0502020202020204" pitchFamily="34" charset="0"/>
                        </a:rPr>
                        <a:t>A contracted provider</a:t>
                      </a:r>
                      <a:r>
                        <a:rPr lang="en-US" sz="1400" baseline="0" dirty="0" smtClean="0">
                          <a:latin typeface="Century Gothic" panose="020B0502020202020204" pitchFamily="34" charset="0"/>
                        </a:rPr>
                        <a:t> that has delegated responsibility to provide services for </a:t>
                      </a:r>
                      <a:r>
                        <a:rPr lang="en-US" sz="1400" baseline="0" dirty="0" err="1" smtClean="0"/>
                        <a:t>Medi</a:t>
                      </a:r>
                      <a:r>
                        <a:rPr lang="en-US" sz="1400" baseline="0" dirty="0" smtClean="0"/>
                        <a:t>-Cal beneficiaries</a:t>
                      </a:r>
                      <a:endParaRPr lang="en-US" sz="1400" dirty="0"/>
                    </a:p>
                  </a:txBody>
                  <a:tcPr>
                    <a:lnL w="12700" cap="flat" cmpd="sng" algn="ctr">
                      <a:solidFill>
                        <a:srgbClr val="084879"/>
                      </a:solidFill>
                      <a:prstDash val="solid"/>
                      <a:round/>
                      <a:headEnd type="none" w="med" len="med"/>
                      <a:tailEnd type="none" w="med" len="med"/>
                    </a:lnL>
                    <a:lnR w="12700" cap="flat" cmpd="sng" algn="ctr">
                      <a:solidFill>
                        <a:srgbClr val="084879"/>
                      </a:solidFill>
                      <a:prstDash val="solid"/>
                      <a:round/>
                      <a:headEnd type="none" w="med" len="med"/>
                      <a:tailEnd type="none" w="med" len="med"/>
                    </a:lnR>
                    <a:lnT w="12700" cap="flat" cmpd="sng" algn="ctr">
                      <a:solidFill>
                        <a:srgbClr val="084879"/>
                      </a:solidFill>
                      <a:prstDash val="solid"/>
                      <a:round/>
                      <a:headEnd type="none" w="med" len="med"/>
                      <a:tailEnd type="none" w="med" len="med"/>
                    </a:lnT>
                    <a:lnB w="12700" cap="flat" cmpd="sng" algn="ctr">
                      <a:solidFill>
                        <a:srgbClr val="084879"/>
                      </a:solidFill>
                      <a:prstDash val="solid"/>
                      <a:round/>
                      <a:headEnd type="none" w="med" len="med"/>
                      <a:tailEnd type="none" w="med" len="med"/>
                    </a:lnB>
                    <a:solidFill>
                      <a:srgbClr val="3F95D2"/>
                    </a:solidFill>
                  </a:tcPr>
                </a:tc>
                <a:extLst>
                  <a:ext uri="{0D108BD9-81ED-4DB2-BD59-A6C34878D82A}">
                    <a16:rowId xmlns:a16="http://schemas.microsoft.com/office/drawing/2014/main" val="10006"/>
                  </a:ext>
                </a:extLst>
              </a:tr>
              <a:tr h="282074">
                <a:tc>
                  <a:txBody>
                    <a:bodyPr/>
                    <a:lstStyle/>
                    <a:p>
                      <a:r>
                        <a:rPr lang="en-US" sz="1400" b="1" dirty="0" smtClean="0">
                          <a:latin typeface="Century Gothic" panose="020B0502020202020204" pitchFamily="34" charset="0"/>
                        </a:rPr>
                        <a:t>DPL</a:t>
                      </a:r>
                      <a:endParaRPr lang="en-US" sz="1400" b="1" dirty="0">
                        <a:latin typeface="Century Gothic" panose="020B0502020202020204" pitchFamily="34" charset="0"/>
                      </a:endParaRPr>
                    </a:p>
                  </a:txBody>
                  <a:tcPr>
                    <a:lnL w="12700" cap="flat" cmpd="sng" algn="ctr">
                      <a:solidFill>
                        <a:srgbClr val="084879"/>
                      </a:solidFill>
                      <a:prstDash val="solid"/>
                      <a:round/>
                      <a:headEnd type="none" w="med" len="med"/>
                      <a:tailEnd type="none" w="med" len="med"/>
                    </a:lnL>
                    <a:lnR w="12700" cap="flat" cmpd="sng" algn="ctr">
                      <a:solidFill>
                        <a:srgbClr val="084879"/>
                      </a:solidFill>
                      <a:prstDash val="solid"/>
                      <a:round/>
                      <a:headEnd type="none" w="med" len="med"/>
                      <a:tailEnd type="none" w="med" len="med"/>
                    </a:lnR>
                    <a:lnT w="12700" cap="flat" cmpd="sng" algn="ctr">
                      <a:solidFill>
                        <a:srgbClr val="084879"/>
                      </a:solidFill>
                      <a:prstDash val="solid"/>
                      <a:round/>
                      <a:headEnd type="none" w="med" len="med"/>
                      <a:tailEnd type="none" w="med" len="med"/>
                    </a:lnT>
                    <a:lnB w="12700" cap="flat" cmpd="sng" algn="ctr">
                      <a:solidFill>
                        <a:srgbClr val="084879"/>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entury Gothic" panose="020B0502020202020204" pitchFamily="34" charset="0"/>
                        </a:rPr>
                        <a:t>Duals Plan Letter (see APL) Duals Plan Letters apply to</a:t>
                      </a:r>
                      <a:r>
                        <a:rPr lang="en-US" sz="1400" baseline="0" dirty="0" smtClean="0">
                          <a:latin typeface="Century Gothic" panose="020B0502020202020204" pitchFamily="34" charset="0"/>
                        </a:rPr>
                        <a:t> managed Dual covered members.  </a:t>
                      </a:r>
                      <a:r>
                        <a:rPr lang="en-US" sz="1400" i="1" baseline="0" dirty="0" smtClean="0">
                          <a:latin typeface="Century Gothic" panose="020B0502020202020204" pitchFamily="34" charset="0"/>
                        </a:rPr>
                        <a:t>Note: </a:t>
                      </a:r>
                      <a:r>
                        <a:rPr lang="en-US" sz="1400" i="1" dirty="0" smtClean="0">
                          <a:latin typeface="Century Gothic" panose="020B0502020202020204" pitchFamily="34" charset="0"/>
                        </a:rPr>
                        <a:t>CMC = D-SNP as of 01/01/23</a:t>
                      </a:r>
                      <a:endParaRPr lang="en-US" sz="1400" i="1" dirty="0"/>
                    </a:p>
                  </a:txBody>
                  <a:tcPr>
                    <a:lnL w="12700" cap="flat" cmpd="sng" algn="ctr">
                      <a:solidFill>
                        <a:srgbClr val="084879"/>
                      </a:solidFill>
                      <a:prstDash val="solid"/>
                      <a:round/>
                      <a:headEnd type="none" w="med" len="med"/>
                      <a:tailEnd type="none" w="med" len="med"/>
                    </a:lnL>
                    <a:lnR w="12700" cap="flat" cmpd="sng" algn="ctr">
                      <a:solidFill>
                        <a:srgbClr val="084879"/>
                      </a:solidFill>
                      <a:prstDash val="solid"/>
                      <a:round/>
                      <a:headEnd type="none" w="med" len="med"/>
                      <a:tailEnd type="none" w="med" len="med"/>
                    </a:lnR>
                    <a:lnT w="12700" cap="flat" cmpd="sng" algn="ctr">
                      <a:solidFill>
                        <a:srgbClr val="084879"/>
                      </a:solidFill>
                      <a:prstDash val="solid"/>
                      <a:round/>
                      <a:headEnd type="none" w="med" len="med"/>
                      <a:tailEnd type="none" w="med" len="med"/>
                    </a:lnT>
                    <a:lnB w="12700" cap="flat" cmpd="sng" algn="ctr">
                      <a:solidFill>
                        <a:srgbClr val="084879"/>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79526">
                <a:tc>
                  <a:txBody>
                    <a:bodyPr/>
                    <a:lstStyle/>
                    <a:p>
                      <a:r>
                        <a:rPr lang="en-US" sz="1400" b="1" dirty="0" smtClean="0">
                          <a:latin typeface="Century Gothic" panose="020B0502020202020204" pitchFamily="34" charset="0"/>
                        </a:rPr>
                        <a:t>PPC/PPRC</a:t>
                      </a:r>
                      <a:endParaRPr lang="en-US" sz="1400" b="1" dirty="0">
                        <a:latin typeface="Century Gothic" panose="020B0502020202020204" pitchFamily="34" charset="0"/>
                      </a:endParaRPr>
                    </a:p>
                  </a:txBody>
                  <a:tcPr>
                    <a:lnL w="12700" cap="flat" cmpd="sng" algn="ctr">
                      <a:solidFill>
                        <a:srgbClr val="084879"/>
                      </a:solidFill>
                      <a:prstDash val="solid"/>
                      <a:round/>
                      <a:headEnd type="none" w="med" len="med"/>
                      <a:tailEnd type="none" w="med" len="med"/>
                    </a:lnL>
                    <a:lnR w="12700" cap="flat" cmpd="sng" algn="ctr">
                      <a:solidFill>
                        <a:srgbClr val="084879"/>
                      </a:solidFill>
                      <a:prstDash val="solid"/>
                      <a:round/>
                      <a:headEnd type="none" w="med" len="med"/>
                      <a:tailEnd type="none" w="med" len="med"/>
                    </a:lnR>
                    <a:lnT w="12700" cap="flat" cmpd="sng" algn="ctr">
                      <a:solidFill>
                        <a:srgbClr val="084879"/>
                      </a:solidFill>
                      <a:prstDash val="solid"/>
                      <a:round/>
                      <a:headEnd type="none" w="med" len="med"/>
                      <a:tailEnd type="none" w="med" len="med"/>
                    </a:lnT>
                    <a:lnB w="12700" cap="flat" cmpd="sng" algn="ctr">
                      <a:solidFill>
                        <a:srgbClr val="084879"/>
                      </a:solidFill>
                      <a:prstDash val="solid"/>
                      <a:round/>
                      <a:headEnd type="none" w="med" len="med"/>
                      <a:tailEnd type="none" w="med" len="med"/>
                    </a:lnB>
                    <a:solidFill>
                      <a:srgbClr val="3F95D2"/>
                    </a:solidFill>
                  </a:tcPr>
                </a:tc>
                <a:tc>
                  <a:txBody>
                    <a:bodyPr/>
                    <a:lstStyle/>
                    <a:p>
                      <a:r>
                        <a:rPr lang="en-US" sz="1400" b="0" i="0" u="none" strike="noStrike" kern="1200" baseline="0" dirty="0" smtClean="0">
                          <a:solidFill>
                            <a:schemeClr val="dk1"/>
                          </a:solidFill>
                          <a:latin typeface="Century Gothic" panose="020B0502020202020204" pitchFamily="34" charset="0"/>
                          <a:ea typeface="+mn-ea"/>
                          <a:cs typeface="+mn-cs"/>
                        </a:rPr>
                        <a:t>Provider preventable conditions/provider preventable reportable conditions – Please see presentation for examples.</a:t>
                      </a:r>
                      <a:endParaRPr lang="en-US" sz="1400" dirty="0">
                        <a:latin typeface="Century Gothic" panose="020B0502020202020204" pitchFamily="34" charset="0"/>
                      </a:endParaRPr>
                    </a:p>
                  </a:txBody>
                  <a:tcPr>
                    <a:lnL w="12700" cap="flat" cmpd="sng" algn="ctr">
                      <a:solidFill>
                        <a:srgbClr val="084879"/>
                      </a:solidFill>
                      <a:prstDash val="solid"/>
                      <a:round/>
                      <a:headEnd type="none" w="med" len="med"/>
                      <a:tailEnd type="none" w="med" len="med"/>
                    </a:lnL>
                    <a:lnR w="12700" cap="flat" cmpd="sng" algn="ctr">
                      <a:solidFill>
                        <a:srgbClr val="084879"/>
                      </a:solidFill>
                      <a:prstDash val="solid"/>
                      <a:round/>
                      <a:headEnd type="none" w="med" len="med"/>
                      <a:tailEnd type="none" w="med" len="med"/>
                    </a:lnR>
                    <a:lnT w="12700" cap="flat" cmpd="sng" algn="ctr">
                      <a:solidFill>
                        <a:srgbClr val="084879"/>
                      </a:solidFill>
                      <a:prstDash val="solid"/>
                      <a:round/>
                      <a:headEnd type="none" w="med" len="med"/>
                      <a:tailEnd type="none" w="med" len="med"/>
                    </a:lnT>
                    <a:lnB w="12700" cap="flat" cmpd="sng" algn="ctr">
                      <a:solidFill>
                        <a:srgbClr val="084879"/>
                      </a:solidFill>
                      <a:prstDash val="solid"/>
                      <a:round/>
                      <a:headEnd type="none" w="med" len="med"/>
                      <a:tailEnd type="none" w="med" len="med"/>
                    </a:lnB>
                    <a:solidFill>
                      <a:srgbClr val="3F95D2"/>
                    </a:solidFill>
                  </a:tcPr>
                </a:tc>
                <a:extLst>
                  <a:ext uri="{0D108BD9-81ED-4DB2-BD59-A6C34878D82A}">
                    <a16:rowId xmlns:a16="http://schemas.microsoft.com/office/drawing/2014/main" val="10008"/>
                  </a:ext>
                </a:extLst>
              </a:tr>
              <a:tr h="282074">
                <a:tc>
                  <a:txBody>
                    <a:bodyPr/>
                    <a:lstStyle/>
                    <a:p>
                      <a:r>
                        <a:rPr lang="en-US" sz="1400" b="1" dirty="0" smtClean="0">
                          <a:latin typeface="Century Gothic" panose="020B0502020202020204" pitchFamily="34" charset="0"/>
                        </a:rPr>
                        <a:t>"Invasive procedure" </a:t>
                      </a:r>
                      <a:endParaRPr lang="en-US" sz="1400" b="1" dirty="0">
                        <a:latin typeface="Century Gothic" panose="020B0502020202020204" pitchFamily="34" charset="0"/>
                      </a:endParaRPr>
                    </a:p>
                  </a:txBody>
                  <a:tcPr>
                    <a:lnL w="12700" cap="flat" cmpd="sng" algn="ctr">
                      <a:solidFill>
                        <a:srgbClr val="084879"/>
                      </a:solidFill>
                      <a:prstDash val="solid"/>
                      <a:round/>
                      <a:headEnd type="none" w="med" len="med"/>
                      <a:tailEnd type="none" w="med" len="med"/>
                    </a:lnL>
                    <a:lnR w="12700" cap="flat" cmpd="sng" algn="ctr">
                      <a:solidFill>
                        <a:srgbClr val="084879"/>
                      </a:solidFill>
                      <a:prstDash val="solid"/>
                      <a:round/>
                      <a:headEnd type="none" w="med" len="med"/>
                      <a:tailEnd type="none" w="med" len="med"/>
                    </a:lnR>
                    <a:lnT w="12700" cap="flat" cmpd="sng" algn="ctr">
                      <a:solidFill>
                        <a:srgbClr val="084879"/>
                      </a:solidFill>
                      <a:prstDash val="solid"/>
                      <a:round/>
                      <a:headEnd type="none" w="med" len="med"/>
                      <a:tailEnd type="none" w="med" len="med"/>
                    </a:lnT>
                    <a:lnB w="12700" cap="flat" cmpd="sng" algn="ctr">
                      <a:solidFill>
                        <a:srgbClr val="084879"/>
                      </a:solidFill>
                      <a:prstDash val="solid"/>
                      <a:round/>
                      <a:headEnd type="none" w="med" len="med"/>
                      <a:tailEnd type="none" w="med" len="med"/>
                    </a:lnB>
                    <a:solidFill>
                      <a:schemeClr val="bg1"/>
                    </a:solidFill>
                  </a:tcPr>
                </a:tc>
                <a:tc>
                  <a:txBody>
                    <a:bodyPr/>
                    <a:lstStyle/>
                    <a:p>
                      <a:r>
                        <a:rPr lang="en-US" sz="1400" dirty="0" smtClean="0">
                          <a:effectLst/>
                          <a:latin typeface="Century Gothic" panose="020B0502020202020204" pitchFamily="34" charset="0"/>
                        </a:rPr>
                        <a:t>Refers to a surgical procedure</a:t>
                      </a:r>
                      <a:endParaRPr lang="en-US" sz="1400" b="1" dirty="0">
                        <a:latin typeface="Century Gothic" panose="020B0502020202020204" pitchFamily="34" charset="0"/>
                      </a:endParaRPr>
                    </a:p>
                  </a:txBody>
                  <a:tcPr>
                    <a:lnL w="12700" cap="flat" cmpd="sng" algn="ctr">
                      <a:solidFill>
                        <a:srgbClr val="084879"/>
                      </a:solidFill>
                      <a:prstDash val="solid"/>
                      <a:round/>
                      <a:headEnd type="none" w="med" len="med"/>
                      <a:tailEnd type="none" w="med" len="med"/>
                    </a:lnL>
                    <a:lnR w="12700" cap="flat" cmpd="sng" algn="ctr">
                      <a:solidFill>
                        <a:srgbClr val="084879"/>
                      </a:solidFill>
                      <a:prstDash val="solid"/>
                      <a:round/>
                      <a:headEnd type="none" w="med" len="med"/>
                      <a:tailEnd type="none" w="med" len="med"/>
                    </a:lnR>
                    <a:lnT w="12700" cap="flat" cmpd="sng" algn="ctr">
                      <a:solidFill>
                        <a:srgbClr val="084879"/>
                      </a:solidFill>
                      <a:prstDash val="solid"/>
                      <a:round/>
                      <a:headEnd type="none" w="med" len="med"/>
                      <a:tailEnd type="none" w="med" len="med"/>
                    </a:lnT>
                    <a:lnB w="12700" cap="flat" cmpd="sng" algn="ctr">
                      <a:solidFill>
                        <a:srgbClr val="084879"/>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28" y="6123982"/>
            <a:ext cx="1836579" cy="556308"/>
          </a:xfrm>
          <a:prstGeom prst="rect">
            <a:avLst/>
          </a:prstGeom>
          <a:ln>
            <a:solidFill>
              <a:srgbClr val="654186"/>
            </a:solidFill>
          </a:ln>
        </p:spPr>
      </p:pic>
      <p:sp>
        <p:nvSpPr>
          <p:cNvPr id="2" name="Rectangle 1"/>
          <p:cNvSpPr/>
          <p:nvPr/>
        </p:nvSpPr>
        <p:spPr>
          <a:xfrm>
            <a:off x="8550234" y="6443300"/>
            <a:ext cx="296883" cy="31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Tree>
    <p:extLst>
      <p:ext uri="{BB962C8B-B14F-4D97-AF65-F5344CB8AC3E}">
        <p14:creationId xmlns:p14="http://schemas.microsoft.com/office/powerpoint/2010/main" val="2404036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22" y="5225348"/>
            <a:ext cx="8468078" cy="1085182"/>
          </a:xfrm>
          <a:prstGeom prst="rect">
            <a:avLst/>
          </a:prstGeom>
        </p:spPr>
      </p:pic>
      <p:sp>
        <p:nvSpPr>
          <p:cNvPr id="6" name="Footer Placeholder 3"/>
          <p:cNvSpPr txBox="1">
            <a:spLocks/>
          </p:cNvSpPr>
          <p:nvPr/>
        </p:nvSpPr>
        <p:spPr>
          <a:xfrm>
            <a:off x="1508289" y="6470150"/>
            <a:ext cx="7039418" cy="2577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smtClean="0">
                <a:solidFill>
                  <a:srgbClr val="1983CB"/>
                </a:solidFill>
                <a:latin typeface="Century Gothic" panose="020B0502020202020204" pitchFamily="34" charset="0"/>
              </a:rPr>
              <a:t>APL 17-009/Provider Preventable Conditions Reporting</a:t>
            </a:r>
            <a:endParaRPr lang="en-US" sz="1050" dirty="0">
              <a:solidFill>
                <a:srgbClr val="1983CB"/>
              </a:solidFill>
              <a:latin typeface="Century Gothic" panose="020B0502020202020204" pitchFamily="34" charset="0"/>
            </a:endParaRPr>
          </a:p>
        </p:txBody>
      </p:sp>
      <p:sp>
        <p:nvSpPr>
          <p:cNvPr id="4" name="Title 1"/>
          <p:cNvSpPr txBox="1">
            <a:spLocks/>
          </p:cNvSpPr>
          <p:nvPr/>
        </p:nvSpPr>
        <p:spPr>
          <a:xfrm>
            <a:off x="795528" y="2194560"/>
            <a:ext cx="5486400" cy="1143000"/>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a:solidFill>
                  <a:srgbClr val="1983CB"/>
                </a:solidFill>
                <a:latin typeface="Century Gothic" panose="020B0502020202020204" pitchFamily="34" charset="0"/>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smtClean="0">
                <a:ln>
                  <a:noFill/>
                </a:ln>
                <a:solidFill>
                  <a:srgbClr val="FA2F47"/>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t>Part II</a:t>
            </a:r>
            <a:r>
              <a:rPr kumimoji="0" lang="en-US" sz="3800" b="1" i="0" u="none" strike="noStrike" kern="1200" cap="none" spc="0" normalizeH="0" baseline="0" noProof="0" dirty="0" smtClean="0">
                <a:ln>
                  <a:noFill/>
                </a:ln>
                <a:solidFill>
                  <a:srgbClr val="1983CB"/>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t/>
            </a:r>
            <a:br>
              <a:rPr kumimoji="0" lang="en-US" sz="3800" b="1" i="0" u="none" strike="noStrike" kern="1200" cap="none" spc="0" normalizeH="0" baseline="0" noProof="0" dirty="0" smtClean="0">
                <a:ln>
                  <a:noFill/>
                </a:ln>
                <a:solidFill>
                  <a:srgbClr val="1983CB"/>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br>
            <a:r>
              <a:rPr kumimoji="0" lang="en-US" sz="3800" b="1" i="0" u="none" strike="noStrike" kern="1200" cap="none" spc="0" normalizeH="0" baseline="0" noProof="0" dirty="0" smtClean="0">
                <a:ln>
                  <a:noFill/>
                </a:ln>
                <a:solidFill>
                  <a:srgbClr val="1983CB"/>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t>PPC Reporting Process</a:t>
            </a:r>
            <a:endParaRPr kumimoji="0" lang="en-US" sz="3800" b="1" i="0" u="none" strike="noStrike" kern="1200" cap="none" spc="0" normalizeH="0" baseline="0" noProof="0" dirty="0">
              <a:ln>
                <a:noFill/>
              </a:ln>
              <a:solidFill>
                <a:srgbClr val="1983CB"/>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128" y="6123982"/>
            <a:ext cx="1836579" cy="556308"/>
          </a:xfrm>
          <a:prstGeom prst="rect">
            <a:avLst/>
          </a:prstGeom>
          <a:ln>
            <a:solidFill>
              <a:srgbClr val="654186"/>
            </a:solidFill>
          </a:ln>
        </p:spPr>
      </p:pic>
      <p:grpSp>
        <p:nvGrpSpPr>
          <p:cNvPr id="10" name="Group 9"/>
          <p:cNvGrpSpPr/>
          <p:nvPr/>
        </p:nvGrpSpPr>
        <p:grpSpPr>
          <a:xfrm>
            <a:off x="5690586" y="1148999"/>
            <a:ext cx="3453414" cy="4778560"/>
            <a:chOff x="5690586" y="1148999"/>
            <a:chExt cx="3453414" cy="4778560"/>
          </a:xfrm>
        </p:grpSpPr>
        <p:pic>
          <p:nvPicPr>
            <p:cNvPr id="11" name="Picture 10"/>
            <p:cNvPicPr>
              <a:picLocks noChangeAspect="1"/>
            </p:cNvPicPr>
            <p:nvPr/>
          </p:nvPicPr>
          <p:blipFill rotWithShape="1">
            <a:blip r:embed="rId5"/>
            <a:srcRect l="37574" r="18791"/>
            <a:stretch/>
          </p:blipFill>
          <p:spPr>
            <a:xfrm>
              <a:off x="5690586" y="1148999"/>
              <a:ext cx="3338630" cy="4514027"/>
            </a:xfrm>
            <a:prstGeom prst="rect">
              <a:avLst/>
            </a:prstGeom>
            <a:effectLst>
              <a:outerShdw blurRad="50800" dist="38100" dir="2700000" algn="tl" rotWithShape="0">
                <a:prstClr val="black">
                  <a:alpha val="40000"/>
                </a:prstClr>
              </a:outerShdw>
            </a:effectLst>
          </p:spPr>
        </p:pic>
        <p:sp>
          <p:nvSpPr>
            <p:cNvPr id="12" name="Rectangle 1"/>
            <p:cNvSpPr/>
            <p:nvPr/>
          </p:nvSpPr>
          <p:spPr>
            <a:xfrm>
              <a:off x="6187440" y="5608320"/>
              <a:ext cx="2956560" cy="319239"/>
            </a:xfrm>
            <a:custGeom>
              <a:avLst/>
              <a:gdLst>
                <a:gd name="connsiteX0" fmla="*/ 0 w 2956560"/>
                <a:gd name="connsiteY0" fmla="*/ 0 h 319239"/>
                <a:gd name="connsiteX1" fmla="*/ 2956560 w 2956560"/>
                <a:gd name="connsiteY1" fmla="*/ 0 h 319239"/>
                <a:gd name="connsiteX2" fmla="*/ 2956560 w 2956560"/>
                <a:gd name="connsiteY2" fmla="*/ 319239 h 319239"/>
                <a:gd name="connsiteX3" fmla="*/ 0 w 2956560"/>
                <a:gd name="connsiteY3" fmla="*/ 319239 h 319239"/>
                <a:gd name="connsiteX4" fmla="*/ 0 w 2956560"/>
                <a:gd name="connsiteY4" fmla="*/ 0 h 319239"/>
                <a:gd name="connsiteX0" fmla="*/ 0 w 2956560"/>
                <a:gd name="connsiteY0" fmla="*/ 0 h 319239"/>
                <a:gd name="connsiteX1" fmla="*/ 2956560 w 2956560"/>
                <a:gd name="connsiteY1" fmla="*/ 0 h 319239"/>
                <a:gd name="connsiteX2" fmla="*/ 2956560 w 2956560"/>
                <a:gd name="connsiteY2" fmla="*/ 319239 h 319239"/>
                <a:gd name="connsiteX3" fmla="*/ 0 w 2956560"/>
                <a:gd name="connsiteY3" fmla="*/ 319239 h 319239"/>
                <a:gd name="connsiteX4" fmla="*/ 0 w 2956560"/>
                <a:gd name="connsiteY4" fmla="*/ 0 h 319239"/>
                <a:gd name="connsiteX0" fmla="*/ 0 w 2956560"/>
                <a:gd name="connsiteY0" fmla="*/ 0 h 319239"/>
                <a:gd name="connsiteX1" fmla="*/ 2956560 w 2956560"/>
                <a:gd name="connsiteY1" fmla="*/ 0 h 319239"/>
                <a:gd name="connsiteX2" fmla="*/ 2956560 w 2956560"/>
                <a:gd name="connsiteY2" fmla="*/ 319239 h 319239"/>
                <a:gd name="connsiteX3" fmla="*/ 0 w 2956560"/>
                <a:gd name="connsiteY3" fmla="*/ 319239 h 319239"/>
                <a:gd name="connsiteX4" fmla="*/ 0 w 2956560"/>
                <a:gd name="connsiteY4" fmla="*/ 0 h 319239"/>
                <a:gd name="connsiteX0" fmla="*/ 0 w 2956560"/>
                <a:gd name="connsiteY0" fmla="*/ 0 h 319239"/>
                <a:gd name="connsiteX1" fmla="*/ 2956560 w 2956560"/>
                <a:gd name="connsiteY1" fmla="*/ 0 h 319239"/>
                <a:gd name="connsiteX2" fmla="*/ 2956560 w 2956560"/>
                <a:gd name="connsiteY2" fmla="*/ 319239 h 319239"/>
                <a:gd name="connsiteX3" fmla="*/ 0 w 2956560"/>
                <a:gd name="connsiteY3" fmla="*/ 319239 h 319239"/>
                <a:gd name="connsiteX4" fmla="*/ 0 w 2956560"/>
                <a:gd name="connsiteY4" fmla="*/ 0 h 319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560" h="319239">
                  <a:moveTo>
                    <a:pt x="0" y="0"/>
                  </a:moveTo>
                  <a:cubicBezTo>
                    <a:pt x="1162304" y="97536"/>
                    <a:pt x="1977136" y="54864"/>
                    <a:pt x="2956560" y="0"/>
                  </a:cubicBezTo>
                  <a:lnTo>
                    <a:pt x="2956560" y="319239"/>
                  </a:lnTo>
                  <a:lnTo>
                    <a:pt x="0" y="319239"/>
                  </a:lnTo>
                  <a:lnTo>
                    <a:pt x="0" y="0"/>
                  </a:lnTo>
                  <a:close/>
                </a:path>
              </a:pathLst>
            </a:custGeom>
            <a:gradFill flip="none" rotWithShape="1">
              <a:gsLst>
                <a:gs pos="4000">
                  <a:srgbClr val="2578B2"/>
                </a:gs>
                <a:gs pos="100000">
                  <a:srgbClr val="3A94D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8610512" y="6402136"/>
            <a:ext cx="418704" cy="369332"/>
          </a:xfrm>
          <a:prstGeom prst="rect">
            <a:avLst/>
          </a:prstGeom>
        </p:spPr>
        <p:txBody>
          <a:bodyPr wrap="none">
            <a:spAutoFit/>
          </a:bodyPr>
          <a:lstStyle/>
          <a:p>
            <a:pPr algn="ctr"/>
            <a:r>
              <a:rPr lang="en-US" dirty="0" smtClean="0"/>
              <a:t>20</a:t>
            </a:r>
            <a:endParaRPr lang="en-US" dirty="0"/>
          </a:p>
        </p:txBody>
      </p:sp>
    </p:spTree>
    <p:extLst>
      <p:ext uri="{BB962C8B-B14F-4D97-AF65-F5344CB8AC3E}">
        <p14:creationId xmlns:p14="http://schemas.microsoft.com/office/powerpoint/2010/main" val="2021243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txBox="1">
            <a:spLocks/>
          </p:cNvSpPr>
          <p:nvPr/>
        </p:nvSpPr>
        <p:spPr>
          <a:xfrm>
            <a:off x="1508289" y="6470150"/>
            <a:ext cx="7039418" cy="2577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smtClean="0">
                <a:solidFill>
                  <a:srgbClr val="1983CB"/>
                </a:solidFill>
                <a:latin typeface="Century Gothic" panose="020B0502020202020204" pitchFamily="34" charset="0"/>
              </a:rPr>
              <a:t>APL 17-009/Provider Preventable Conditions Reporting</a:t>
            </a:r>
            <a:endParaRPr lang="en-US" sz="1050" dirty="0">
              <a:solidFill>
                <a:srgbClr val="1983CB"/>
              </a:solidFill>
              <a:latin typeface="Century Gothic" panose="020B0502020202020204" pitchFamily="34" charset="0"/>
            </a:endParaRPr>
          </a:p>
        </p:txBody>
      </p:sp>
      <p:sp>
        <p:nvSpPr>
          <p:cNvPr id="4" name="Title 1"/>
          <p:cNvSpPr txBox="1">
            <a:spLocks/>
          </p:cNvSpPr>
          <p:nvPr/>
        </p:nvSpPr>
        <p:spPr>
          <a:xfrm>
            <a:off x="912349" y="48338"/>
            <a:ext cx="7635358"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kern="1200">
                <a:solidFill>
                  <a:srgbClr val="1983CB"/>
                </a:solidFill>
                <a:latin typeface="Century Gothic" panose="020B0502020202020204" pitchFamily="34" charset="0"/>
                <a:ea typeface="+mj-ea"/>
                <a:cs typeface="Arial"/>
              </a:defRPr>
            </a:lvl1pPr>
          </a:lstStyle>
          <a:p>
            <a:pPr>
              <a:defRPr/>
            </a:pPr>
            <a:r>
              <a:rPr lang="en-US" sz="3600" dirty="0" smtClean="0">
                <a:solidFill>
                  <a:srgbClr val="3A92D1"/>
                </a:solidFill>
                <a:effectLst>
                  <a:outerShdw blurRad="25400" dist="38100" dir="8100000" algn="tr" rotWithShape="0">
                    <a:prstClr val="black">
                      <a:alpha val="40000"/>
                    </a:prstClr>
                  </a:outerShdw>
                </a:effectLst>
              </a:rPr>
              <a:t>How are PPC/PPRCs Reported?</a:t>
            </a:r>
            <a:endParaRPr lang="en-US" sz="3600" dirty="0">
              <a:solidFill>
                <a:srgbClr val="3A92D1"/>
              </a:solidFill>
              <a:effectLst>
                <a:outerShdw blurRad="25400" dist="38100" dir="8100000" algn="tr" rotWithShape="0">
                  <a:prstClr val="black">
                    <a:alpha val="40000"/>
                  </a:prstClr>
                </a:outerShdw>
              </a:effectLst>
            </a:endParaRPr>
          </a:p>
        </p:txBody>
      </p:sp>
      <p:sp>
        <p:nvSpPr>
          <p:cNvPr id="5" name="TextBox 4"/>
          <p:cNvSpPr txBox="1"/>
          <p:nvPr/>
        </p:nvSpPr>
        <p:spPr>
          <a:xfrm>
            <a:off x="912349" y="1364422"/>
            <a:ext cx="7759405" cy="4216539"/>
          </a:xfrm>
          <a:prstGeom prst="rect">
            <a:avLst/>
          </a:prstGeom>
          <a:noFill/>
        </p:spPr>
        <p:txBody>
          <a:bodyPr wrap="square" rtlCol="0">
            <a:spAutoFit/>
          </a:bodyPr>
          <a:lstStyle/>
          <a:p>
            <a:r>
              <a:rPr lang="en-US" sz="2800" dirty="0" smtClean="0">
                <a:solidFill>
                  <a:prstClr val="black"/>
                </a:solidFill>
                <a:latin typeface="Century Gothic" panose="020B0502020202020204" pitchFamily="34" charset="0"/>
              </a:rPr>
              <a:t>The process begins with identifying possible PPRCs. Once a PPRC is identified the records should be requested for validation. </a:t>
            </a:r>
          </a:p>
          <a:p>
            <a:endParaRPr lang="en-US" sz="1600" dirty="0">
              <a:solidFill>
                <a:prstClr val="black"/>
              </a:solidFill>
              <a:latin typeface="Century Gothic" panose="020B0502020202020204" pitchFamily="34" charset="0"/>
            </a:endParaRPr>
          </a:p>
          <a:p>
            <a:r>
              <a:rPr lang="en-US" sz="2800" dirty="0" smtClean="0">
                <a:solidFill>
                  <a:prstClr val="black"/>
                </a:solidFill>
                <a:latin typeface="Century Gothic" panose="020B0502020202020204" pitchFamily="34" charset="0"/>
              </a:rPr>
              <a:t>The member’s Medi-Cal or dual eligible status should be verified and the Claims Unit/Department should be notified so that payments related to the identified condition or incident </a:t>
            </a:r>
            <a:r>
              <a:rPr lang="en-US" sz="2800" b="1" i="1" dirty="0" smtClean="0">
                <a:solidFill>
                  <a:srgbClr val="F6902D"/>
                </a:solidFill>
                <a:latin typeface="Century Gothic" panose="020B0502020202020204" pitchFamily="34" charset="0"/>
              </a:rPr>
              <a:t>for the potential PPC facility/provider</a:t>
            </a:r>
            <a:r>
              <a:rPr lang="en-US" sz="2800" i="1" dirty="0" smtClean="0">
                <a:solidFill>
                  <a:prstClr val="black"/>
                </a:solidFill>
                <a:latin typeface="Century Gothic" panose="020B0502020202020204" pitchFamily="34" charset="0"/>
              </a:rPr>
              <a:t> </a:t>
            </a:r>
            <a:r>
              <a:rPr lang="en-US" sz="2800" dirty="0" smtClean="0">
                <a:solidFill>
                  <a:prstClr val="black"/>
                </a:solidFill>
                <a:latin typeface="Century Gothic" panose="020B0502020202020204" pitchFamily="34" charset="0"/>
              </a:rPr>
              <a:t>can be held</a:t>
            </a:r>
            <a:r>
              <a:rPr lang="en-US" sz="2800" i="1" dirty="0" smtClean="0">
                <a:solidFill>
                  <a:prstClr val="black"/>
                </a:solidFill>
                <a:latin typeface="Century Gothic" panose="020B0502020202020204" pitchFamily="34" charset="0"/>
              </a:rPr>
              <a:t>. </a:t>
            </a:r>
            <a:endParaRPr lang="en-US" sz="2800" dirty="0" smtClean="0">
              <a:solidFill>
                <a:prstClr val="black"/>
              </a:solidFill>
              <a:latin typeface="Century Gothic" panose="020B0502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28" y="6123982"/>
            <a:ext cx="1836579" cy="556308"/>
          </a:xfrm>
          <a:prstGeom prst="rect">
            <a:avLst/>
          </a:prstGeom>
          <a:ln>
            <a:solidFill>
              <a:srgbClr val="654186"/>
            </a:solidFill>
          </a:ln>
        </p:spPr>
      </p:pic>
      <p:sp>
        <p:nvSpPr>
          <p:cNvPr id="7" name="Rectangle 6"/>
          <p:cNvSpPr/>
          <p:nvPr/>
        </p:nvSpPr>
        <p:spPr>
          <a:xfrm>
            <a:off x="8610512" y="6402136"/>
            <a:ext cx="418704" cy="369332"/>
          </a:xfrm>
          <a:prstGeom prst="rect">
            <a:avLst/>
          </a:prstGeom>
        </p:spPr>
        <p:txBody>
          <a:bodyPr wrap="none">
            <a:spAutoFit/>
          </a:bodyPr>
          <a:lstStyle/>
          <a:p>
            <a:pPr algn="ctr"/>
            <a:r>
              <a:rPr lang="en-US" dirty="0" smtClean="0"/>
              <a:t>21</a:t>
            </a:r>
            <a:endParaRPr lang="en-US" dirty="0"/>
          </a:p>
        </p:txBody>
      </p:sp>
    </p:spTree>
    <p:extLst>
      <p:ext uri="{BB962C8B-B14F-4D97-AF65-F5344CB8AC3E}">
        <p14:creationId xmlns:p14="http://schemas.microsoft.com/office/powerpoint/2010/main" val="26798612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22" y="5384968"/>
            <a:ext cx="8468078" cy="1085182"/>
          </a:xfrm>
          <a:prstGeom prst="rect">
            <a:avLst/>
          </a:prstGeom>
        </p:spPr>
      </p:pic>
      <p:sp>
        <p:nvSpPr>
          <p:cNvPr id="6" name="Footer Placeholder 3"/>
          <p:cNvSpPr txBox="1">
            <a:spLocks/>
          </p:cNvSpPr>
          <p:nvPr/>
        </p:nvSpPr>
        <p:spPr>
          <a:xfrm>
            <a:off x="1508289" y="6470150"/>
            <a:ext cx="7039418" cy="2577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smtClean="0">
                <a:solidFill>
                  <a:srgbClr val="1983CB"/>
                </a:solidFill>
                <a:latin typeface="Century Gothic" panose="020B0502020202020204" pitchFamily="34" charset="0"/>
              </a:rPr>
              <a:t>APL 17-009/Provider Preventable Conditions Reporting</a:t>
            </a:r>
            <a:endParaRPr lang="en-US" sz="1050" dirty="0">
              <a:solidFill>
                <a:srgbClr val="1983CB"/>
              </a:solidFill>
              <a:latin typeface="Century Gothic" panose="020B0502020202020204" pitchFamily="34" charset="0"/>
            </a:endParaRPr>
          </a:p>
        </p:txBody>
      </p:sp>
      <p:sp>
        <p:nvSpPr>
          <p:cNvPr id="5" name="TextBox 4"/>
          <p:cNvSpPr txBox="1"/>
          <p:nvPr/>
        </p:nvSpPr>
        <p:spPr>
          <a:xfrm>
            <a:off x="932155" y="1825814"/>
            <a:ext cx="7898667" cy="2308324"/>
          </a:xfrm>
          <a:prstGeom prst="rect">
            <a:avLst/>
          </a:prstGeom>
          <a:noFill/>
        </p:spPr>
        <p:txBody>
          <a:bodyPr wrap="square" rtlCol="0">
            <a:spAutoFit/>
          </a:bodyPr>
          <a:lstStyle/>
          <a:p>
            <a:r>
              <a:rPr lang="en-US" sz="3600" dirty="0" smtClean="0">
                <a:solidFill>
                  <a:prstClr val="black"/>
                </a:solidFill>
                <a:latin typeface="Century Gothic" panose="020B0502020202020204" pitchFamily="34" charset="0"/>
              </a:rPr>
              <a:t>If the member is a Medi-</a:t>
            </a:r>
            <a:r>
              <a:rPr lang="en-US" sz="3600" dirty="0">
                <a:solidFill>
                  <a:prstClr val="black"/>
                </a:solidFill>
                <a:latin typeface="Century Gothic" panose="020B0502020202020204" pitchFamily="34" charset="0"/>
              </a:rPr>
              <a:t>C</a:t>
            </a:r>
            <a:r>
              <a:rPr lang="en-US" sz="3600" dirty="0" smtClean="0">
                <a:solidFill>
                  <a:prstClr val="black"/>
                </a:solidFill>
                <a:latin typeface="Century Gothic" panose="020B0502020202020204" pitchFamily="34" charset="0"/>
              </a:rPr>
              <a:t>al/Dual Eligible member and records show a PPC, the following steps should be completed in the order shown. </a:t>
            </a:r>
            <a:endParaRPr lang="en-US" sz="3600" dirty="0">
              <a:solidFill>
                <a:prstClr val="black"/>
              </a:solidFill>
              <a:latin typeface="Century Gothic" panose="020B0502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128" y="6123982"/>
            <a:ext cx="1836579" cy="556308"/>
          </a:xfrm>
          <a:prstGeom prst="rect">
            <a:avLst/>
          </a:prstGeom>
          <a:ln>
            <a:solidFill>
              <a:srgbClr val="654186"/>
            </a:solidFill>
          </a:ln>
        </p:spPr>
      </p:pic>
      <p:sp>
        <p:nvSpPr>
          <p:cNvPr id="10" name="Title 1"/>
          <p:cNvSpPr txBox="1">
            <a:spLocks/>
          </p:cNvSpPr>
          <p:nvPr/>
        </p:nvSpPr>
        <p:spPr>
          <a:xfrm>
            <a:off x="912349" y="48338"/>
            <a:ext cx="7635358"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kern="1200">
                <a:solidFill>
                  <a:srgbClr val="1983CB"/>
                </a:solidFill>
                <a:latin typeface="Century Gothic" panose="020B0502020202020204" pitchFamily="34" charset="0"/>
                <a:ea typeface="+mj-ea"/>
                <a:cs typeface="Arial"/>
              </a:defRPr>
            </a:lvl1pPr>
          </a:lstStyle>
          <a:p>
            <a:pPr>
              <a:defRPr/>
            </a:pPr>
            <a:r>
              <a:rPr lang="en-US" sz="3600" dirty="0" smtClean="0">
                <a:solidFill>
                  <a:srgbClr val="3A92D1"/>
                </a:solidFill>
                <a:effectLst>
                  <a:outerShdw blurRad="25400" dist="38100" dir="8100000" algn="tr" rotWithShape="0">
                    <a:prstClr val="black">
                      <a:alpha val="40000"/>
                    </a:prstClr>
                  </a:outerShdw>
                </a:effectLst>
              </a:rPr>
              <a:t>How are PPC/PPRCs Reported?</a:t>
            </a:r>
          </a:p>
          <a:p>
            <a:pPr>
              <a:defRPr/>
            </a:pPr>
            <a:r>
              <a:rPr lang="en-US" sz="1400" b="0" i="1" spc="300" dirty="0">
                <a:solidFill>
                  <a:srgbClr val="FF0000"/>
                </a:solidFill>
                <a:effectLst>
                  <a:outerShdw blurRad="25400" dist="38100" dir="8100000" algn="tr" rotWithShape="0">
                    <a:prstClr val="black">
                      <a:alpha val="40000"/>
                    </a:prstClr>
                  </a:outerShdw>
                </a:effectLst>
              </a:rPr>
              <a:t>c</a:t>
            </a:r>
            <a:r>
              <a:rPr lang="en-US" sz="1400" b="0" i="1" spc="300" dirty="0" err="1" smtClean="0">
                <a:solidFill>
                  <a:srgbClr val="FF0000"/>
                </a:solidFill>
                <a:effectLst>
                  <a:outerShdw blurRad="25400" dist="38100" dir="8100000" algn="tr" rotWithShape="0">
                    <a:prstClr val="black">
                      <a:alpha val="40000"/>
                    </a:prstClr>
                  </a:outerShdw>
                </a:effectLst>
              </a:rPr>
              <a:t>ont.</a:t>
            </a:r>
            <a:endParaRPr lang="en-US" sz="1400" b="0" i="1" spc="300" dirty="0">
              <a:solidFill>
                <a:srgbClr val="FF0000"/>
              </a:solidFill>
            </a:endParaRPr>
          </a:p>
        </p:txBody>
      </p:sp>
      <p:sp>
        <p:nvSpPr>
          <p:cNvPr id="2" name="Right Arrow 1"/>
          <p:cNvSpPr/>
          <p:nvPr/>
        </p:nvSpPr>
        <p:spPr>
          <a:xfrm rot="2424157">
            <a:off x="7206722" y="5011767"/>
            <a:ext cx="1846028" cy="834501"/>
          </a:xfrm>
          <a:prstGeom prst="rightArrow">
            <a:avLst>
              <a:gd name="adj1" fmla="val 73404"/>
              <a:gd name="adj2" fmla="val 147872"/>
            </a:avLst>
          </a:prstGeom>
          <a:solidFill>
            <a:srgbClr val="F6902D"/>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pc="300" dirty="0">
              <a:solidFill>
                <a:prstClr val="white"/>
              </a:solidFill>
            </a:endParaRPr>
          </a:p>
        </p:txBody>
      </p:sp>
      <p:sp>
        <p:nvSpPr>
          <p:cNvPr id="3" name="TextBox 2"/>
          <p:cNvSpPr txBox="1"/>
          <p:nvPr/>
        </p:nvSpPr>
        <p:spPr>
          <a:xfrm rot="2439483">
            <a:off x="7165533" y="4955370"/>
            <a:ext cx="1612267" cy="646331"/>
          </a:xfrm>
          <a:prstGeom prst="rect">
            <a:avLst/>
          </a:prstGeom>
          <a:noFill/>
        </p:spPr>
        <p:txBody>
          <a:bodyPr wrap="square" rtlCol="0">
            <a:spAutoFit/>
          </a:bodyPr>
          <a:lstStyle/>
          <a:p>
            <a:pPr algn="ctr"/>
            <a:r>
              <a:rPr lang="en-US" b="1" spc="300" dirty="0">
                <a:solidFill>
                  <a:prstClr val="white"/>
                </a:solidFill>
                <a:latin typeface="Century Gothic" panose="020B0502020202020204" pitchFamily="34" charset="0"/>
              </a:rPr>
              <a:t>Next </a:t>
            </a:r>
            <a:r>
              <a:rPr lang="en-US" b="1" spc="300" dirty="0" smtClean="0">
                <a:solidFill>
                  <a:prstClr val="white"/>
                </a:solidFill>
                <a:latin typeface="Century Gothic" panose="020B0502020202020204" pitchFamily="34" charset="0"/>
              </a:rPr>
              <a:t>Slide</a:t>
            </a:r>
            <a:endParaRPr lang="en-US" b="1" spc="300" dirty="0">
              <a:solidFill>
                <a:prstClr val="white"/>
              </a:solidFill>
              <a:latin typeface="Century Gothic" panose="020B0502020202020204" pitchFamily="34" charset="0"/>
            </a:endParaRPr>
          </a:p>
        </p:txBody>
      </p:sp>
      <p:sp>
        <p:nvSpPr>
          <p:cNvPr id="12" name="Rectangle 11"/>
          <p:cNvSpPr/>
          <p:nvPr/>
        </p:nvSpPr>
        <p:spPr>
          <a:xfrm>
            <a:off x="8610512" y="6402136"/>
            <a:ext cx="418704" cy="369332"/>
          </a:xfrm>
          <a:prstGeom prst="rect">
            <a:avLst/>
          </a:prstGeom>
        </p:spPr>
        <p:txBody>
          <a:bodyPr wrap="none">
            <a:spAutoFit/>
          </a:bodyPr>
          <a:lstStyle/>
          <a:p>
            <a:pPr algn="ctr"/>
            <a:r>
              <a:rPr lang="en-US" dirty="0" smtClean="0"/>
              <a:t>22</a:t>
            </a:r>
            <a:endParaRPr lang="en-US" dirty="0"/>
          </a:p>
        </p:txBody>
      </p:sp>
    </p:spTree>
    <p:extLst>
      <p:ext uri="{BB962C8B-B14F-4D97-AF65-F5344CB8AC3E}">
        <p14:creationId xmlns:p14="http://schemas.microsoft.com/office/powerpoint/2010/main" val="37407372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txBox="1">
            <a:spLocks/>
          </p:cNvSpPr>
          <p:nvPr/>
        </p:nvSpPr>
        <p:spPr>
          <a:xfrm>
            <a:off x="1508289" y="6470150"/>
            <a:ext cx="7039418" cy="2577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smtClean="0">
                <a:solidFill>
                  <a:srgbClr val="1983CB"/>
                </a:solidFill>
                <a:latin typeface="Century Gothic" panose="020B0502020202020204" pitchFamily="34" charset="0"/>
              </a:rPr>
              <a:t>APL 17-009/Provider Preventable Conditions Reporting</a:t>
            </a:r>
            <a:endParaRPr lang="en-US" sz="1050" dirty="0">
              <a:solidFill>
                <a:srgbClr val="1983CB"/>
              </a:solidFill>
              <a:latin typeface="Century Gothic" panose="020B0502020202020204" pitchFamily="34" charset="0"/>
            </a:endParaRPr>
          </a:p>
        </p:txBody>
      </p:sp>
      <p:sp>
        <p:nvSpPr>
          <p:cNvPr id="4" name="Title 1"/>
          <p:cNvSpPr txBox="1">
            <a:spLocks/>
          </p:cNvSpPr>
          <p:nvPr/>
        </p:nvSpPr>
        <p:spPr>
          <a:xfrm>
            <a:off x="877606" y="81457"/>
            <a:ext cx="8034511" cy="588906"/>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a:solidFill>
                  <a:srgbClr val="1983CB"/>
                </a:solidFill>
                <a:latin typeface="Century Gothic" panose="020B050202020202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rgbClr val="F6902D"/>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t>Step 1: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rgbClr val="1983CB"/>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t>Review directions for online portal</a:t>
            </a:r>
            <a:endParaRPr kumimoji="0" lang="en-US" sz="3000" b="1" i="0" u="none" strike="noStrike" kern="1200" cap="none" spc="0" normalizeH="0" baseline="0" noProof="0" dirty="0">
              <a:ln>
                <a:noFill/>
              </a:ln>
              <a:solidFill>
                <a:srgbClr val="1983CB"/>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endParaRPr>
          </a:p>
        </p:txBody>
      </p:sp>
      <p:sp>
        <p:nvSpPr>
          <p:cNvPr id="5" name="Content Placeholder 2"/>
          <p:cNvSpPr txBox="1">
            <a:spLocks/>
          </p:cNvSpPr>
          <p:nvPr/>
        </p:nvSpPr>
        <p:spPr>
          <a:xfrm>
            <a:off x="892588" y="1259694"/>
            <a:ext cx="8004545" cy="8669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1pPr>
            <a:lvl2pPr marL="742950" indent="-285750" algn="l" defTabSz="457200" rtl="0" eaLnBrk="1" latinLnBrk="0" hangingPunct="1">
              <a:spcBef>
                <a:spcPct val="20000"/>
              </a:spcBef>
              <a:buClr>
                <a:srgbClr val="F6902D"/>
              </a:buClr>
              <a:buFont typeface="Arial"/>
              <a:buChar char="–"/>
              <a:defRPr sz="1600" kern="1200">
                <a:solidFill>
                  <a:schemeClr val="tx1"/>
                </a:solidFill>
                <a:latin typeface="Century Gothic" panose="020B0502020202020204" pitchFamily="34" charset="0"/>
                <a:ea typeface="+mn-ea"/>
                <a:cs typeface="Arial"/>
              </a:defRPr>
            </a:lvl2pPr>
            <a:lvl3pPr marL="1143000" indent="-2286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3pPr>
            <a:lvl4pPr marL="1600200" indent="-228600" algn="l" defTabSz="457200" rtl="0" eaLnBrk="1" latinLnBrk="0" hangingPunct="1">
              <a:spcBef>
                <a:spcPct val="20000"/>
              </a:spcBef>
              <a:buClr>
                <a:srgbClr val="F6902D"/>
              </a:buClr>
              <a:buFont typeface="Arial"/>
              <a:buChar char="–"/>
              <a:defRPr sz="1600" kern="1200">
                <a:solidFill>
                  <a:schemeClr val="tx1"/>
                </a:solidFill>
                <a:latin typeface="Century Gothic" panose="020B0502020202020204" pitchFamily="34" charset="0"/>
                <a:ea typeface="+mn-ea"/>
                <a:cs typeface="Arial"/>
              </a:defRPr>
            </a:lvl4pPr>
            <a:lvl5pPr marL="2057400" indent="-2286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1983CB"/>
              </a:buClr>
              <a:buSzTx/>
              <a:buFont typeface="Arial"/>
              <a:buNone/>
              <a:tabLst/>
              <a:defRPr/>
            </a:pPr>
            <a:r>
              <a:rPr kumimoji="0" lang="en-US" sz="2400" b="1" i="0" u="none" strike="noStrike" kern="1200" cap="none" spc="0" normalizeH="0" baseline="0" noProof="0" dirty="0" smtClean="0">
                <a:ln>
                  <a:noFill/>
                </a:ln>
                <a:solidFill>
                  <a:srgbClr val="F6902D"/>
                </a:solidFill>
                <a:effectLst>
                  <a:outerShdw blurRad="25400" dist="38100" dir="8100000" algn="tr" rotWithShape="0">
                    <a:prstClr val="black">
                      <a:alpha val="40000"/>
                    </a:prstClr>
                  </a:outerShdw>
                </a:effectLst>
                <a:uLnTx/>
                <a:uFillTx/>
                <a:latin typeface="Century Gothic" panose="020B0502020202020204" pitchFamily="34" charset="0"/>
                <a:ea typeface="+mn-ea"/>
                <a:cs typeface="Arial"/>
              </a:rPr>
              <a:t>Instructions for the online portal are located here:</a:t>
            </a:r>
          </a:p>
          <a:p>
            <a:pPr marL="0" marR="0" lvl="0" indent="0" algn="ctr" defTabSz="457200" rtl="0" eaLnBrk="1" fontAlgn="auto" latinLnBrk="0" hangingPunct="1">
              <a:lnSpc>
                <a:spcPct val="100000"/>
              </a:lnSpc>
              <a:spcBef>
                <a:spcPct val="20000"/>
              </a:spcBef>
              <a:spcAft>
                <a:spcPts val="0"/>
              </a:spcAft>
              <a:buClr>
                <a:srgbClr val="1983CB"/>
              </a:buClr>
              <a:buSzTx/>
              <a:buFont typeface="Arial"/>
              <a:buNone/>
              <a:tabLst/>
              <a:defRPr/>
            </a:pPr>
            <a:r>
              <a:rPr kumimoji="0" lang="en-US" sz="175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Arial"/>
                <a:hlinkClick r:id="rId3"/>
              </a:rPr>
              <a:t>http://www.dhcs.ca.gov/individuals/Pages/PPC_Form_Instructions.aspx</a:t>
            </a:r>
            <a:r>
              <a:rPr kumimoji="0" lang="en-US" sz="175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Arial"/>
              </a:rPr>
              <a:t> </a:t>
            </a:r>
          </a:p>
          <a:p>
            <a:pPr marL="0" marR="0" lvl="0" indent="0" algn="l" defTabSz="457200" rtl="0" eaLnBrk="1" fontAlgn="auto" latinLnBrk="0" hangingPunct="1">
              <a:lnSpc>
                <a:spcPct val="100000"/>
              </a:lnSpc>
              <a:spcBef>
                <a:spcPct val="20000"/>
              </a:spcBef>
              <a:spcAft>
                <a:spcPts val="0"/>
              </a:spcAft>
              <a:buClr>
                <a:srgbClr val="1983CB"/>
              </a:buClr>
              <a:buSzTx/>
              <a:buFont typeface="Arial"/>
              <a:buNone/>
              <a:tabLst/>
              <a:defRPr/>
            </a:pPr>
            <a:endParaRPr kumimoji="0" lang="en-US" sz="22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Arial"/>
            </a:endParaRPr>
          </a:p>
          <a:p>
            <a:pPr marL="0" marR="0" lvl="0" indent="0" algn="l" defTabSz="457200" rtl="0" eaLnBrk="1" fontAlgn="auto" latinLnBrk="0" hangingPunct="1">
              <a:lnSpc>
                <a:spcPct val="100000"/>
              </a:lnSpc>
              <a:spcBef>
                <a:spcPct val="20000"/>
              </a:spcBef>
              <a:spcAft>
                <a:spcPts val="0"/>
              </a:spcAft>
              <a:buClr>
                <a:srgbClr val="1983CB"/>
              </a:buClr>
              <a:buSzTx/>
              <a:buFont typeface="Arial"/>
              <a:buNone/>
              <a:tabLst/>
              <a:defRPr/>
            </a:pPr>
            <a:endParaRPr kumimoji="0" lang="en-US" sz="2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p:txBody>
      </p:sp>
      <p:grpSp>
        <p:nvGrpSpPr>
          <p:cNvPr id="3" name="Group 2"/>
          <p:cNvGrpSpPr/>
          <p:nvPr/>
        </p:nvGrpSpPr>
        <p:grpSpPr>
          <a:xfrm>
            <a:off x="886796" y="2279244"/>
            <a:ext cx="8064475" cy="3539525"/>
            <a:chOff x="916762" y="2458322"/>
            <a:chExt cx="8064475" cy="3539525"/>
          </a:xfrm>
        </p:grpSpPr>
        <p:sp>
          <p:nvSpPr>
            <p:cNvPr id="2" name="Rectangle 1"/>
            <p:cNvSpPr/>
            <p:nvPr/>
          </p:nvSpPr>
          <p:spPr>
            <a:xfrm>
              <a:off x="934517" y="2458322"/>
              <a:ext cx="8046720" cy="353952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a:srcRect l="5416" t="21460" r="6817" b="16979"/>
            <a:stretch/>
          </p:blipFill>
          <p:spPr>
            <a:xfrm>
              <a:off x="916762" y="2458323"/>
              <a:ext cx="8025321" cy="3506681"/>
            </a:xfrm>
            <a:prstGeom prst="rect">
              <a:avLst/>
            </a:prstGeom>
            <a:ln>
              <a:solidFill>
                <a:schemeClr val="tx1">
                  <a:lumMod val="50000"/>
                  <a:lumOff val="50000"/>
                </a:schemeClr>
              </a:solidFill>
            </a:ln>
          </p:spPr>
        </p:pic>
      </p:gr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128" y="6123982"/>
            <a:ext cx="1836579" cy="556308"/>
          </a:xfrm>
          <a:prstGeom prst="rect">
            <a:avLst/>
          </a:prstGeom>
          <a:ln>
            <a:solidFill>
              <a:srgbClr val="654186"/>
            </a:solidFill>
          </a:ln>
        </p:spPr>
      </p:pic>
      <p:sp>
        <p:nvSpPr>
          <p:cNvPr id="10" name="Rectangle 9"/>
          <p:cNvSpPr/>
          <p:nvPr/>
        </p:nvSpPr>
        <p:spPr>
          <a:xfrm>
            <a:off x="8610512" y="6402136"/>
            <a:ext cx="418704" cy="369332"/>
          </a:xfrm>
          <a:prstGeom prst="rect">
            <a:avLst/>
          </a:prstGeom>
        </p:spPr>
        <p:txBody>
          <a:bodyPr wrap="none">
            <a:spAutoFit/>
          </a:bodyPr>
          <a:lstStyle/>
          <a:p>
            <a:pPr algn="ctr"/>
            <a:r>
              <a:rPr lang="en-US" dirty="0" smtClean="0"/>
              <a:t>23</a:t>
            </a:r>
            <a:endParaRPr lang="en-US" dirty="0"/>
          </a:p>
        </p:txBody>
      </p:sp>
    </p:spTree>
    <p:extLst>
      <p:ext uri="{BB962C8B-B14F-4D97-AF65-F5344CB8AC3E}">
        <p14:creationId xmlns:p14="http://schemas.microsoft.com/office/powerpoint/2010/main" val="424155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txBox="1">
            <a:spLocks/>
          </p:cNvSpPr>
          <p:nvPr/>
        </p:nvSpPr>
        <p:spPr>
          <a:xfrm>
            <a:off x="1508289" y="6470150"/>
            <a:ext cx="7039418" cy="2577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smtClean="0">
                <a:solidFill>
                  <a:srgbClr val="1983CB"/>
                </a:solidFill>
                <a:latin typeface="Century Gothic" panose="020B0502020202020204" pitchFamily="34" charset="0"/>
              </a:rPr>
              <a:t>APL 17-009/Provider Preventable Conditions Reporting</a:t>
            </a:r>
            <a:endParaRPr lang="en-US" sz="1050" dirty="0">
              <a:solidFill>
                <a:srgbClr val="1983CB"/>
              </a:solidFill>
              <a:latin typeface="Century Gothic" panose="020B0502020202020204" pitchFamily="34" charset="0"/>
            </a:endParaRPr>
          </a:p>
        </p:txBody>
      </p:sp>
      <p:sp>
        <p:nvSpPr>
          <p:cNvPr id="4" name="Title 1"/>
          <p:cNvSpPr txBox="1">
            <a:spLocks/>
          </p:cNvSpPr>
          <p:nvPr/>
        </p:nvSpPr>
        <p:spPr>
          <a:xfrm>
            <a:off x="821216" y="69019"/>
            <a:ext cx="8549195" cy="997856"/>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a:solidFill>
                  <a:srgbClr val="1983CB"/>
                </a:solidFill>
                <a:latin typeface="Century Gothic" panose="020B0502020202020204" pitchFamily="34" charset="0"/>
                <a:ea typeface="+mj-ea"/>
                <a:cs typeface="Arial"/>
              </a:defRPr>
            </a:lvl1pPr>
          </a:lstStyle>
          <a:p>
            <a:pPr>
              <a:defRPr/>
            </a:pPr>
            <a:r>
              <a:rPr lang="en-US" dirty="0" smtClean="0">
                <a:solidFill>
                  <a:srgbClr val="F6902D"/>
                </a:solidFill>
                <a:effectLst>
                  <a:outerShdw blurRad="25400" dist="38100" dir="8100000" algn="tr" rotWithShape="0">
                    <a:prstClr val="black">
                      <a:alpha val="40000"/>
                    </a:prstClr>
                  </a:outerShdw>
                </a:effectLst>
              </a:rPr>
              <a:t>Step 2:</a:t>
            </a:r>
          </a:p>
          <a:p>
            <a:pPr>
              <a:defRPr/>
            </a:pPr>
            <a:r>
              <a:rPr lang="en-US" sz="2600" dirty="0" smtClean="0">
                <a:effectLst>
                  <a:outerShdw blurRad="25400" dist="38100" dir="8100000" algn="tr" rotWithShape="0">
                    <a:prstClr val="black">
                      <a:alpha val="40000"/>
                    </a:prstClr>
                  </a:outerShdw>
                </a:effectLst>
              </a:rPr>
              <a:t>Complete form online and submit in online portal</a:t>
            </a:r>
            <a:endParaRPr lang="en-US" sz="2600" dirty="0">
              <a:effectLst>
                <a:outerShdw blurRad="25400" dist="38100" dir="8100000" algn="tr" rotWithShape="0">
                  <a:prstClr val="black">
                    <a:alpha val="40000"/>
                  </a:prstClr>
                </a:outerShdw>
              </a:effectLst>
            </a:endParaRPr>
          </a:p>
        </p:txBody>
      </p:sp>
      <p:sp>
        <p:nvSpPr>
          <p:cNvPr id="5" name="Content Placeholder 2"/>
          <p:cNvSpPr txBox="1">
            <a:spLocks/>
          </p:cNvSpPr>
          <p:nvPr/>
        </p:nvSpPr>
        <p:spPr>
          <a:xfrm>
            <a:off x="969254" y="1193910"/>
            <a:ext cx="8004546" cy="480303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1pPr>
            <a:lvl2pPr marL="742950" indent="-285750" algn="l" defTabSz="457200" rtl="0" eaLnBrk="1" latinLnBrk="0" hangingPunct="1">
              <a:spcBef>
                <a:spcPct val="20000"/>
              </a:spcBef>
              <a:buClr>
                <a:srgbClr val="F6902D"/>
              </a:buClr>
              <a:buFont typeface="Arial"/>
              <a:buChar char="–"/>
              <a:defRPr sz="1600" kern="1200">
                <a:solidFill>
                  <a:schemeClr val="tx1"/>
                </a:solidFill>
                <a:latin typeface="Century Gothic" panose="020B0502020202020204" pitchFamily="34" charset="0"/>
                <a:ea typeface="+mn-ea"/>
                <a:cs typeface="Arial"/>
              </a:defRPr>
            </a:lvl2pPr>
            <a:lvl3pPr marL="1143000" indent="-2286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3pPr>
            <a:lvl4pPr marL="1600200" indent="-228600" algn="l" defTabSz="457200" rtl="0" eaLnBrk="1" latinLnBrk="0" hangingPunct="1">
              <a:spcBef>
                <a:spcPct val="20000"/>
              </a:spcBef>
              <a:buClr>
                <a:srgbClr val="F6902D"/>
              </a:buClr>
              <a:buFont typeface="Arial"/>
              <a:buChar char="–"/>
              <a:defRPr sz="1600" kern="1200">
                <a:solidFill>
                  <a:schemeClr val="tx1"/>
                </a:solidFill>
                <a:latin typeface="Century Gothic" panose="020B0502020202020204" pitchFamily="34" charset="0"/>
                <a:ea typeface="+mn-ea"/>
                <a:cs typeface="Arial"/>
              </a:defRPr>
            </a:lvl4pPr>
            <a:lvl5pPr marL="2057400" indent="-2286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defRPr/>
            </a:pPr>
            <a:r>
              <a:rPr lang="en-US" sz="2000" dirty="0" smtClean="0">
                <a:solidFill>
                  <a:prstClr val="black"/>
                </a:solidFill>
              </a:rPr>
              <a:t>The DHCS online portal can be accessed here: </a:t>
            </a:r>
          </a:p>
          <a:p>
            <a:pPr marL="0" indent="0">
              <a:buFont typeface="Arial"/>
              <a:buNone/>
              <a:defRPr/>
            </a:pPr>
            <a:r>
              <a:rPr lang="en-US" sz="2000" u="sng" dirty="0" smtClean="0">
                <a:solidFill>
                  <a:prstClr val="black"/>
                </a:solidFill>
                <a:hlinkClick r:id="rId3"/>
              </a:rPr>
              <a:t>https://apps.dhcs.ca.gov/PPC/SecurityCode.aspx</a:t>
            </a:r>
            <a:endParaRPr lang="en-US" sz="2000" u="sng" dirty="0" smtClean="0">
              <a:solidFill>
                <a:prstClr val="black"/>
              </a:solidFill>
            </a:endParaRPr>
          </a:p>
          <a:p>
            <a:pPr marL="0" indent="0">
              <a:buFont typeface="Arial"/>
              <a:buNone/>
              <a:defRPr/>
            </a:pPr>
            <a:endParaRPr lang="en-US" sz="2000" u="sng" dirty="0" smtClean="0">
              <a:solidFill>
                <a:prstClr val="black"/>
              </a:solidFill>
            </a:endParaRPr>
          </a:p>
          <a:p>
            <a:pPr marL="0" indent="0">
              <a:buFont typeface="Arial"/>
              <a:buNone/>
              <a:defRPr/>
            </a:pPr>
            <a:endParaRPr lang="en-US" sz="2000" dirty="0" smtClean="0">
              <a:solidFill>
                <a:prstClr val="black"/>
              </a:solidFill>
            </a:endParaRPr>
          </a:p>
          <a:p>
            <a:pPr marL="0" indent="0">
              <a:buFont typeface="Arial"/>
              <a:buNone/>
              <a:defRPr/>
            </a:pPr>
            <a:endParaRPr lang="en-US" sz="1500" dirty="0" smtClean="0">
              <a:solidFill>
                <a:prstClr val="black"/>
              </a:solidFill>
            </a:endParaRPr>
          </a:p>
          <a:p>
            <a:pPr>
              <a:defRPr/>
            </a:pPr>
            <a:endParaRPr lang="en-US" dirty="0">
              <a:solidFill>
                <a:sysClr val="windowText" lastClr="000000"/>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128" y="6123982"/>
            <a:ext cx="1836579" cy="556308"/>
          </a:xfrm>
          <a:prstGeom prst="rect">
            <a:avLst/>
          </a:prstGeom>
          <a:ln>
            <a:solidFill>
              <a:srgbClr val="654186"/>
            </a:solidFill>
          </a:ln>
        </p:spPr>
      </p:pic>
      <p:pic>
        <p:nvPicPr>
          <p:cNvPr id="3" name="Picture 2"/>
          <p:cNvPicPr>
            <a:picLocks noChangeAspect="1"/>
          </p:cNvPicPr>
          <p:nvPr/>
        </p:nvPicPr>
        <p:blipFill>
          <a:blip r:embed="rId5"/>
          <a:stretch>
            <a:fillRect/>
          </a:stretch>
        </p:blipFill>
        <p:spPr>
          <a:xfrm>
            <a:off x="2113104" y="2211054"/>
            <a:ext cx="5716846" cy="3995645"/>
          </a:xfrm>
          <a:prstGeom prst="rect">
            <a:avLst/>
          </a:prstGeom>
          <a:ln>
            <a:solidFill>
              <a:srgbClr val="3A92D1"/>
            </a:solidFill>
          </a:ln>
          <a:effectLst>
            <a:outerShdw blurRad="50800" dist="38100" dir="8100000" algn="tr" rotWithShape="0">
              <a:prstClr val="black">
                <a:alpha val="40000"/>
              </a:prstClr>
            </a:outerShdw>
          </a:effectLst>
        </p:spPr>
      </p:pic>
      <p:sp>
        <p:nvSpPr>
          <p:cNvPr id="7" name="Rectangle 6"/>
          <p:cNvSpPr/>
          <p:nvPr/>
        </p:nvSpPr>
        <p:spPr>
          <a:xfrm>
            <a:off x="8610512" y="6402136"/>
            <a:ext cx="418704" cy="369332"/>
          </a:xfrm>
          <a:prstGeom prst="rect">
            <a:avLst/>
          </a:prstGeom>
        </p:spPr>
        <p:txBody>
          <a:bodyPr wrap="none">
            <a:spAutoFit/>
          </a:bodyPr>
          <a:lstStyle/>
          <a:p>
            <a:pPr algn="ctr"/>
            <a:r>
              <a:rPr lang="en-US" dirty="0" smtClean="0"/>
              <a:t>24</a:t>
            </a:r>
            <a:endParaRPr lang="en-US" dirty="0"/>
          </a:p>
        </p:txBody>
      </p:sp>
    </p:spTree>
    <p:extLst>
      <p:ext uri="{BB962C8B-B14F-4D97-AF65-F5344CB8AC3E}">
        <p14:creationId xmlns:p14="http://schemas.microsoft.com/office/powerpoint/2010/main" val="2276771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613" b="1"/>
          <a:stretch/>
        </p:blipFill>
        <p:spPr>
          <a:xfrm>
            <a:off x="1682154" y="2264999"/>
            <a:ext cx="7195923" cy="4078116"/>
          </a:xfrm>
          <a:prstGeom prst="rect">
            <a:avLst/>
          </a:prstGeom>
          <a:ln>
            <a:solidFill>
              <a:srgbClr val="3A92D1"/>
            </a:solidFill>
          </a:ln>
          <a:effectLst>
            <a:outerShdw blurRad="50800" dist="38100" dir="8100000" algn="tr" rotWithShape="0">
              <a:prstClr val="black">
                <a:alpha val="40000"/>
              </a:prstClr>
            </a:outerShdw>
          </a:effectLst>
        </p:spPr>
      </p:pic>
      <p:sp>
        <p:nvSpPr>
          <p:cNvPr id="6" name="Footer Placeholder 3"/>
          <p:cNvSpPr txBox="1">
            <a:spLocks/>
          </p:cNvSpPr>
          <p:nvPr/>
        </p:nvSpPr>
        <p:spPr>
          <a:xfrm>
            <a:off x="1508289" y="6470150"/>
            <a:ext cx="7039418" cy="2577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smtClean="0">
                <a:solidFill>
                  <a:srgbClr val="1983CB"/>
                </a:solidFill>
                <a:latin typeface="Century Gothic" panose="020B0502020202020204" pitchFamily="34" charset="0"/>
              </a:rPr>
              <a:t>APL 17-009/Provider Preventable Conditions Reporting</a:t>
            </a:r>
            <a:endParaRPr lang="en-US" sz="1050" dirty="0">
              <a:solidFill>
                <a:srgbClr val="1983CB"/>
              </a:solidFill>
              <a:latin typeface="Century Gothic" panose="020B0502020202020204" pitchFamily="34" charset="0"/>
            </a:endParaRPr>
          </a:p>
        </p:txBody>
      </p:sp>
      <p:sp>
        <p:nvSpPr>
          <p:cNvPr id="5" name="Content Placeholder 2"/>
          <p:cNvSpPr txBox="1">
            <a:spLocks/>
          </p:cNvSpPr>
          <p:nvPr/>
        </p:nvSpPr>
        <p:spPr>
          <a:xfrm>
            <a:off x="873531" y="1120574"/>
            <a:ext cx="8004546" cy="480303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1pPr>
            <a:lvl2pPr marL="742950" indent="-285750" algn="l" defTabSz="457200" rtl="0" eaLnBrk="1" latinLnBrk="0" hangingPunct="1">
              <a:spcBef>
                <a:spcPct val="20000"/>
              </a:spcBef>
              <a:buClr>
                <a:srgbClr val="F6902D"/>
              </a:buClr>
              <a:buFont typeface="Arial"/>
              <a:buChar char="–"/>
              <a:defRPr sz="1600" kern="1200">
                <a:solidFill>
                  <a:schemeClr val="tx1"/>
                </a:solidFill>
                <a:latin typeface="Century Gothic" panose="020B0502020202020204" pitchFamily="34" charset="0"/>
                <a:ea typeface="+mn-ea"/>
                <a:cs typeface="Arial"/>
              </a:defRPr>
            </a:lvl2pPr>
            <a:lvl3pPr marL="1143000" indent="-2286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3pPr>
            <a:lvl4pPr marL="1600200" indent="-228600" algn="l" defTabSz="457200" rtl="0" eaLnBrk="1" latinLnBrk="0" hangingPunct="1">
              <a:spcBef>
                <a:spcPct val="20000"/>
              </a:spcBef>
              <a:buClr>
                <a:srgbClr val="F6902D"/>
              </a:buClr>
              <a:buFont typeface="Arial"/>
              <a:buChar char="–"/>
              <a:defRPr sz="1600" kern="1200">
                <a:solidFill>
                  <a:schemeClr val="tx1"/>
                </a:solidFill>
                <a:latin typeface="Century Gothic" panose="020B0502020202020204" pitchFamily="34" charset="0"/>
                <a:ea typeface="+mn-ea"/>
                <a:cs typeface="Arial"/>
              </a:defRPr>
            </a:lvl4pPr>
            <a:lvl5pPr marL="2057400" indent="-2286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defRPr/>
            </a:pPr>
            <a:endParaRPr lang="en-US" sz="2000" dirty="0" smtClean="0">
              <a:solidFill>
                <a:prstClr val="black"/>
              </a:solidFill>
            </a:endParaRPr>
          </a:p>
          <a:p>
            <a:pPr marL="0" indent="0">
              <a:buFont typeface="Arial"/>
              <a:buNone/>
              <a:defRPr/>
            </a:pPr>
            <a:r>
              <a:rPr lang="en-US" sz="2000" dirty="0" smtClean="0">
                <a:solidFill>
                  <a:prstClr val="black"/>
                </a:solidFill>
              </a:rPr>
              <a:t>The online portal can be accessed here: </a:t>
            </a:r>
          </a:p>
          <a:p>
            <a:pPr marL="0" indent="0">
              <a:buFont typeface="Arial"/>
              <a:buNone/>
              <a:defRPr/>
            </a:pPr>
            <a:r>
              <a:rPr lang="en-US" sz="2000" u="sng" dirty="0" smtClean="0">
                <a:solidFill>
                  <a:prstClr val="black"/>
                </a:solidFill>
                <a:hlinkClick r:id="rId4"/>
              </a:rPr>
              <a:t>https://apps.dhcs.ca.gov/PPC/SecurityCode.aspx</a:t>
            </a:r>
            <a:endParaRPr lang="en-US" sz="2000" u="sng" dirty="0" smtClean="0">
              <a:solidFill>
                <a:prstClr val="black"/>
              </a:solidFill>
            </a:endParaRPr>
          </a:p>
          <a:p>
            <a:pPr marL="0" indent="0">
              <a:buFont typeface="Arial"/>
              <a:buNone/>
              <a:defRPr/>
            </a:pPr>
            <a:endParaRPr lang="en-US" sz="2000" u="sng" dirty="0" smtClean="0">
              <a:solidFill>
                <a:prstClr val="black"/>
              </a:solidFill>
            </a:endParaRPr>
          </a:p>
          <a:p>
            <a:pPr marL="0" indent="0">
              <a:buFont typeface="Arial"/>
              <a:buNone/>
              <a:defRPr/>
            </a:pPr>
            <a:endParaRPr lang="en-US" sz="2000" u="sng" dirty="0" smtClean="0">
              <a:solidFill>
                <a:prstClr val="black"/>
              </a:solidFill>
            </a:endParaRPr>
          </a:p>
          <a:p>
            <a:pPr marL="0" indent="0">
              <a:buFont typeface="Arial"/>
              <a:buNone/>
              <a:defRPr/>
            </a:pPr>
            <a:endParaRPr lang="en-US" sz="2000" dirty="0" smtClean="0">
              <a:solidFill>
                <a:prstClr val="black"/>
              </a:solidFill>
            </a:endParaRPr>
          </a:p>
          <a:p>
            <a:pPr marL="0" indent="0">
              <a:buFont typeface="Arial"/>
              <a:buNone/>
              <a:defRPr/>
            </a:pPr>
            <a:endParaRPr lang="en-US" sz="1500" dirty="0" smtClean="0">
              <a:solidFill>
                <a:prstClr val="black"/>
              </a:solidFill>
            </a:endParaRPr>
          </a:p>
          <a:p>
            <a:pPr>
              <a:defRPr/>
            </a:pPr>
            <a:endParaRPr lang="en-US" dirty="0">
              <a:solidFill>
                <a:sysClr val="windowText" lastClr="000000"/>
              </a:solidFill>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128" y="6123982"/>
            <a:ext cx="1836579" cy="556308"/>
          </a:xfrm>
          <a:prstGeom prst="rect">
            <a:avLst/>
          </a:prstGeom>
          <a:ln>
            <a:solidFill>
              <a:srgbClr val="654186"/>
            </a:solidFill>
          </a:ln>
        </p:spPr>
      </p:pic>
      <p:sp>
        <p:nvSpPr>
          <p:cNvPr id="8" name="Title 1"/>
          <p:cNvSpPr txBox="1">
            <a:spLocks/>
          </p:cNvSpPr>
          <p:nvPr/>
        </p:nvSpPr>
        <p:spPr>
          <a:xfrm>
            <a:off x="821216" y="69019"/>
            <a:ext cx="8549195" cy="997856"/>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a:solidFill>
                  <a:srgbClr val="1983CB"/>
                </a:solidFill>
                <a:latin typeface="Century Gothic" panose="020B0502020202020204" pitchFamily="34" charset="0"/>
                <a:ea typeface="+mj-ea"/>
                <a:cs typeface="Arial"/>
              </a:defRPr>
            </a:lvl1pPr>
          </a:lstStyle>
          <a:p>
            <a:pPr>
              <a:defRPr/>
            </a:pPr>
            <a:r>
              <a:rPr lang="en-US" dirty="0" smtClean="0">
                <a:solidFill>
                  <a:srgbClr val="F6902D"/>
                </a:solidFill>
                <a:effectLst>
                  <a:outerShdw blurRad="25400" dist="38100" dir="8100000" algn="tr" rotWithShape="0">
                    <a:prstClr val="black">
                      <a:alpha val="40000"/>
                    </a:prstClr>
                  </a:outerShdw>
                </a:effectLst>
              </a:rPr>
              <a:t>Step 3:</a:t>
            </a:r>
          </a:p>
          <a:p>
            <a:pPr>
              <a:defRPr/>
            </a:pPr>
            <a:r>
              <a:rPr lang="en-US" sz="2600" dirty="0" smtClean="0">
                <a:effectLst>
                  <a:outerShdw blurRad="25400" dist="38100" dir="8100000" algn="tr" rotWithShape="0">
                    <a:prstClr val="black">
                      <a:alpha val="40000"/>
                    </a:prstClr>
                  </a:outerShdw>
                </a:effectLst>
              </a:rPr>
              <a:t>Complete online form and submit in online portal </a:t>
            </a:r>
            <a:r>
              <a:rPr lang="en-US" sz="2600" u="sng" dirty="0" smtClean="0">
                <a:effectLst>
                  <a:outerShdw blurRad="25400" dist="38100" dir="8100000" algn="tr" rotWithShape="0">
                    <a:prstClr val="black">
                      <a:alpha val="40000"/>
                    </a:prstClr>
                  </a:outerShdw>
                </a:effectLst>
              </a:rPr>
              <a:t>ensuring a copy is kept for submission to L.A. Care</a:t>
            </a:r>
            <a:endParaRPr lang="en-US" sz="2600" u="sng" dirty="0">
              <a:effectLst>
                <a:outerShdw blurRad="25400" dist="38100" dir="8100000" algn="tr" rotWithShape="0">
                  <a:prstClr val="black">
                    <a:alpha val="40000"/>
                  </a:prstClr>
                </a:outerShdw>
              </a:effectLst>
            </a:endParaRPr>
          </a:p>
        </p:txBody>
      </p:sp>
      <p:sp>
        <p:nvSpPr>
          <p:cNvPr id="7" name="Rectangle 6"/>
          <p:cNvSpPr/>
          <p:nvPr/>
        </p:nvSpPr>
        <p:spPr>
          <a:xfrm>
            <a:off x="8610512" y="6402136"/>
            <a:ext cx="418704" cy="369332"/>
          </a:xfrm>
          <a:prstGeom prst="rect">
            <a:avLst/>
          </a:prstGeom>
        </p:spPr>
        <p:txBody>
          <a:bodyPr wrap="none">
            <a:spAutoFit/>
          </a:bodyPr>
          <a:lstStyle/>
          <a:p>
            <a:pPr algn="ctr"/>
            <a:r>
              <a:rPr lang="en-US" dirty="0" smtClean="0"/>
              <a:t>25</a:t>
            </a:r>
            <a:endParaRPr lang="en-US" dirty="0"/>
          </a:p>
        </p:txBody>
      </p:sp>
    </p:spTree>
    <p:extLst>
      <p:ext uri="{BB962C8B-B14F-4D97-AF65-F5344CB8AC3E}">
        <p14:creationId xmlns:p14="http://schemas.microsoft.com/office/powerpoint/2010/main" val="34276548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txBox="1">
            <a:spLocks/>
          </p:cNvSpPr>
          <p:nvPr/>
        </p:nvSpPr>
        <p:spPr>
          <a:xfrm>
            <a:off x="1508289" y="6470150"/>
            <a:ext cx="7039418" cy="2577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smtClean="0">
                <a:solidFill>
                  <a:srgbClr val="1983CB"/>
                </a:solidFill>
                <a:latin typeface="Century Gothic" panose="020B0502020202020204" pitchFamily="34" charset="0"/>
              </a:rPr>
              <a:t>APL 17-009/Provider Preventable Conditions Reporting</a:t>
            </a:r>
            <a:endParaRPr lang="en-US" sz="1050" dirty="0">
              <a:solidFill>
                <a:srgbClr val="1983CB"/>
              </a:solidFill>
              <a:latin typeface="Century Gothic" panose="020B0502020202020204" pitchFamily="34" charset="0"/>
            </a:endParaRPr>
          </a:p>
        </p:txBody>
      </p:sp>
      <p:sp>
        <p:nvSpPr>
          <p:cNvPr id="5" name="Content Placeholder 2"/>
          <p:cNvSpPr txBox="1">
            <a:spLocks/>
          </p:cNvSpPr>
          <p:nvPr/>
        </p:nvSpPr>
        <p:spPr>
          <a:xfrm>
            <a:off x="784756" y="2240280"/>
            <a:ext cx="8004545" cy="371138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1pPr>
            <a:lvl2pPr marL="742950" indent="-285750" algn="l" defTabSz="457200" rtl="0" eaLnBrk="1" latinLnBrk="0" hangingPunct="1">
              <a:spcBef>
                <a:spcPct val="20000"/>
              </a:spcBef>
              <a:buClr>
                <a:srgbClr val="F6902D"/>
              </a:buClr>
              <a:buFont typeface="Arial"/>
              <a:buChar char="–"/>
              <a:defRPr sz="1600" kern="1200">
                <a:solidFill>
                  <a:schemeClr val="tx1"/>
                </a:solidFill>
                <a:latin typeface="Century Gothic" panose="020B0502020202020204" pitchFamily="34" charset="0"/>
                <a:ea typeface="+mn-ea"/>
                <a:cs typeface="Arial"/>
              </a:defRPr>
            </a:lvl2pPr>
            <a:lvl3pPr marL="1143000" indent="-2286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3pPr>
            <a:lvl4pPr marL="1600200" indent="-228600" algn="l" defTabSz="457200" rtl="0" eaLnBrk="1" latinLnBrk="0" hangingPunct="1">
              <a:spcBef>
                <a:spcPct val="20000"/>
              </a:spcBef>
              <a:buClr>
                <a:srgbClr val="F6902D"/>
              </a:buClr>
              <a:buFont typeface="Arial"/>
              <a:buChar char="–"/>
              <a:defRPr sz="1600" kern="1200">
                <a:solidFill>
                  <a:schemeClr val="tx1"/>
                </a:solidFill>
                <a:latin typeface="Century Gothic" panose="020B0502020202020204" pitchFamily="34" charset="0"/>
                <a:ea typeface="+mn-ea"/>
                <a:cs typeface="Arial"/>
              </a:defRPr>
            </a:lvl4pPr>
            <a:lvl5pPr marL="2057400" indent="-2286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568325" marR="0" lvl="0" indent="-568325" defTabSz="457200" rtl="0" eaLnBrk="1" fontAlgn="auto" latinLnBrk="0" hangingPunct="1">
              <a:lnSpc>
                <a:spcPct val="100000"/>
              </a:lnSpc>
              <a:spcBef>
                <a:spcPct val="20000"/>
              </a:spcBef>
              <a:spcAft>
                <a:spcPts val="0"/>
              </a:spcAft>
              <a:buClr>
                <a:srgbClr val="1983CB"/>
              </a:buClr>
              <a:buSzTx/>
              <a:buBlip>
                <a:blip r:embed="rId3"/>
              </a:buBlip>
              <a:tabLst/>
              <a:defRPr/>
            </a:pPr>
            <a:r>
              <a:rPr kumimoji="0" lang="en-US" sz="3200" b="1" i="0" u="none" strike="noStrike" kern="1200" cap="none" spc="0" normalizeH="0" baseline="0" noProof="0" dirty="0" smtClean="0">
                <a:ln>
                  <a:noFill/>
                </a:ln>
                <a:solidFill>
                  <a:prstClr val="black"/>
                </a:solidFill>
                <a:effectLst/>
                <a:uLnTx/>
                <a:uFillTx/>
                <a:latin typeface="Century Gothic" panose="020B0502020202020204" pitchFamily="34" charset="0"/>
                <a:ea typeface="MS Mincho" panose="02020609040205080304" pitchFamily="49" charset="-128"/>
                <a:cs typeface="Times New Roman" panose="02020603050405020304" pitchFamily="18" charset="0"/>
              </a:rPr>
              <a:t>Please submit a</a:t>
            </a:r>
            <a:r>
              <a:rPr kumimoji="0" lang="en-US" sz="3200" b="1" i="0" u="none" strike="noStrike" kern="1200" cap="none" spc="0" normalizeH="0" noProof="0" dirty="0" smtClean="0">
                <a:ln>
                  <a:noFill/>
                </a:ln>
                <a:solidFill>
                  <a:prstClr val="black"/>
                </a:solidFill>
                <a:effectLst/>
                <a:uLnTx/>
                <a:uFillTx/>
                <a:latin typeface="Century Gothic" panose="020B0502020202020204" pitchFamily="34" charset="0"/>
                <a:ea typeface="MS Mincho" panose="02020609040205080304" pitchFamily="49" charset="-128"/>
                <a:cs typeface="Times New Roman" panose="02020603050405020304" pitchFamily="18" charset="0"/>
              </a:rPr>
              <a:t> copy of the form to your L.A. Care ACM (Account Communications Manager) via the </a:t>
            </a:r>
            <a:r>
              <a:rPr kumimoji="0" lang="en-US" sz="3200" b="1" i="0" u="none" strike="noStrike" kern="1200" cap="none" spc="0" normalizeH="0" noProof="0" dirty="0" smtClean="0">
                <a:ln>
                  <a:noFill/>
                </a:ln>
                <a:solidFill>
                  <a:srgbClr val="0000FF"/>
                </a:solidFill>
                <a:effectLst/>
                <a:uLnTx/>
                <a:uFillTx/>
                <a:latin typeface="Century Gothic" panose="020B0502020202020204" pitchFamily="34" charset="0"/>
                <a:ea typeface="MS Mincho" panose="02020609040205080304" pitchFamily="49" charset="-128"/>
                <a:cs typeface="Times New Roman" panose="02020603050405020304" pitchFamily="18" charset="0"/>
              </a:rPr>
              <a:t>Delegation Oversight (DO) SFTP Site folder</a:t>
            </a:r>
            <a:r>
              <a:rPr kumimoji="0" lang="en-US" sz="3200" b="1" i="0" u="none" strike="noStrike" kern="1200" cap="none" spc="0" normalizeH="0" noProof="0" dirty="0" smtClean="0">
                <a:ln>
                  <a:noFill/>
                </a:ln>
                <a:solidFill>
                  <a:prstClr val="black"/>
                </a:solidFill>
                <a:effectLst/>
                <a:uLnTx/>
                <a:uFillTx/>
                <a:latin typeface="Century Gothic" panose="020B0502020202020204" pitchFamily="34" charset="0"/>
                <a:ea typeface="MS Mincho" panose="02020609040205080304" pitchFamily="49" charset="-128"/>
                <a:cs typeface="Times New Roman" panose="02020603050405020304" pitchFamily="18" charset="0"/>
              </a:rPr>
              <a:t>. </a:t>
            </a:r>
          </a:p>
          <a:p>
            <a:pPr marL="568325" lvl="0" indent="-568325">
              <a:buBlip>
                <a:blip r:embed="rId3"/>
              </a:buBlip>
              <a:defRPr/>
            </a:pPr>
            <a:r>
              <a:rPr kumimoji="0" lang="en-US" sz="3200" b="1" i="0" u="none" strike="noStrike" kern="1200" cap="none" spc="0" normalizeH="0" noProof="0" dirty="0" smtClean="0">
                <a:ln>
                  <a:noFill/>
                </a:ln>
                <a:solidFill>
                  <a:prstClr val="black"/>
                </a:solidFill>
                <a:effectLst/>
                <a:uLnTx/>
                <a:uFillTx/>
                <a:latin typeface="Century Gothic" panose="020B0502020202020204" pitchFamily="34" charset="0"/>
                <a:ea typeface="MS Mincho" panose="02020609040205080304" pitchFamily="49" charset="-128"/>
                <a:cs typeface="Times New Roman" panose="02020603050405020304" pitchFamily="18" charset="0"/>
              </a:rPr>
              <a:t>Provide a screen shot of your upload to the</a:t>
            </a:r>
            <a:r>
              <a:rPr lang="en-US" sz="3200" b="1" dirty="0" smtClean="0">
                <a:solidFill>
                  <a:srgbClr val="0000FF"/>
                </a:solidFill>
                <a:ea typeface="MS Mincho" panose="02020609040205080304" pitchFamily="49" charset="-128"/>
                <a:cs typeface="Times New Roman" panose="02020603050405020304" pitchFamily="18" charset="0"/>
              </a:rPr>
              <a:t> </a:t>
            </a:r>
            <a:r>
              <a:rPr lang="en-US" sz="3200" b="1" dirty="0">
                <a:solidFill>
                  <a:srgbClr val="0000FF"/>
                </a:solidFill>
                <a:ea typeface="MS Mincho" panose="02020609040205080304" pitchFamily="49" charset="-128"/>
                <a:cs typeface="Times New Roman" panose="02020603050405020304" pitchFamily="18" charset="0"/>
              </a:rPr>
              <a:t>EPOCommunications </a:t>
            </a:r>
            <a:r>
              <a:rPr lang="en-US" sz="3200" b="1" dirty="0" smtClean="0">
                <a:solidFill>
                  <a:srgbClr val="0000FF"/>
                </a:solidFill>
                <a:ea typeface="MS Mincho" panose="02020609040205080304" pitchFamily="49" charset="-128"/>
                <a:cs typeface="Times New Roman" panose="02020603050405020304" pitchFamily="18" charset="0"/>
              </a:rPr>
              <a:t>email: &lt;EPOCommunications@lacare.org</a:t>
            </a:r>
            <a:r>
              <a:rPr lang="en-US" sz="3200" b="1" dirty="0">
                <a:solidFill>
                  <a:srgbClr val="0000FF"/>
                </a:solidFill>
                <a:ea typeface="MS Mincho" panose="02020609040205080304" pitchFamily="49" charset="-128"/>
                <a:cs typeface="Times New Roman" panose="02020603050405020304" pitchFamily="18" charset="0"/>
              </a:rPr>
              <a:t>&gt;</a:t>
            </a:r>
            <a:endParaRPr kumimoji="0" lang="en-US" sz="3200" b="1" i="0" u="none" strike="noStrike" kern="1200" cap="none" spc="0" normalizeH="0" baseline="0" noProof="0" dirty="0" smtClean="0">
              <a:ln>
                <a:noFill/>
              </a:ln>
              <a:solidFill>
                <a:srgbClr val="0000FF"/>
              </a:solidFill>
              <a:effectLst/>
              <a:uLnTx/>
              <a:uFillTx/>
              <a:latin typeface="Century Gothic" panose="020B0502020202020204" pitchFamily="34" charset="0"/>
              <a:ea typeface="MS Mincho" panose="02020609040205080304" pitchFamily="49" charset="-128"/>
              <a:cs typeface="Times New Roman" panose="02020603050405020304" pitchFamily="18" charset="0"/>
            </a:endParaRPr>
          </a:p>
          <a:p>
            <a:pPr marL="0" marR="0" lvl="0" indent="0" algn="l" defTabSz="457200" rtl="0" eaLnBrk="1" fontAlgn="auto" latinLnBrk="0" hangingPunct="1">
              <a:lnSpc>
                <a:spcPct val="100000"/>
              </a:lnSpc>
              <a:spcBef>
                <a:spcPct val="20000"/>
              </a:spcBef>
              <a:spcAft>
                <a:spcPts val="0"/>
              </a:spcAft>
              <a:buClr>
                <a:srgbClr val="1983CB"/>
              </a:buClr>
              <a:buSzTx/>
              <a:buFont typeface="Arial"/>
              <a:buNone/>
              <a:tabLst/>
              <a:defRPr/>
            </a:pPr>
            <a:endParaRPr kumimoji="0" lang="en-US" sz="1800" b="0" i="0" u="none" strike="noStrike" kern="1200" cap="none" spc="0" normalizeH="0" baseline="0" noProof="0" dirty="0" smtClean="0">
              <a:ln>
                <a:noFill/>
              </a:ln>
              <a:solidFill>
                <a:prstClr val="black"/>
              </a:solidFill>
              <a:effectLst/>
              <a:uLnTx/>
              <a:uFillTx/>
              <a:latin typeface="Century Gothic" panose="020B0502020202020204" pitchFamily="34" charset="0"/>
              <a:ea typeface="MS Mincho" panose="02020609040205080304" pitchFamily="49" charset="-128"/>
              <a:cs typeface="Times New Roman" panose="02020603050405020304" pitchFamily="18" charset="0"/>
            </a:endParaRPr>
          </a:p>
          <a:p>
            <a:pPr marL="342900" marR="0" lvl="0" indent="-342900" algn="l" defTabSz="457200" rtl="0" eaLnBrk="1" fontAlgn="auto" latinLnBrk="0" hangingPunct="1">
              <a:lnSpc>
                <a:spcPct val="100000"/>
              </a:lnSpc>
              <a:spcBef>
                <a:spcPct val="20000"/>
              </a:spcBef>
              <a:spcAft>
                <a:spcPts val="0"/>
              </a:spcAft>
              <a:buClr>
                <a:srgbClr val="1983CB"/>
              </a:buClr>
              <a:buSzTx/>
              <a:buFont typeface="Arial"/>
              <a:buChar char="•"/>
              <a:tabLst/>
              <a:defRPr/>
            </a:pPr>
            <a:endParaRPr kumimoji="0" lang="en-US" sz="16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Aria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128" y="6123982"/>
            <a:ext cx="1836579" cy="556308"/>
          </a:xfrm>
          <a:prstGeom prst="rect">
            <a:avLst/>
          </a:prstGeom>
          <a:ln>
            <a:solidFill>
              <a:srgbClr val="654186"/>
            </a:solid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922" y="676656"/>
            <a:ext cx="8468078" cy="1085182"/>
          </a:xfrm>
          <a:prstGeom prst="rect">
            <a:avLst/>
          </a:prstGeom>
        </p:spPr>
      </p:pic>
      <p:sp>
        <p:nvSpPr>
          <p:cNvPr id="11" name="Title 1"/>
          <p:cNvSpPr txBox="1">
            <a:spLocks/>
          </p:cNvSpPr>
          <p:nvPr/>
        </p:nvSpPr>
        <p:spPr>
          <a:xfrm>
            <a:off x="784756" y="100352"/>
            <a:ext cx="7635358" cy="1143000"/>
          </a:xfrm>
          <a:prstGeom prst="rect">
            <a:avLst/>
          </a:prstGeom>
          <a:effectLst/>
        </p:spPr>
        <p:txBody>
          <a:bodyPr vert="horz" lIns="91440" tIns="45720" rIns="91440" bIns="45720" rtlCol="0" anchor="t">
            <a:normAutofit/>
          </a:bodyPr>
          <a:lstStyle>
            <a:lvl1pPr algn="l" defTabSz="457200" rtl="0" eaLnBrk="1" latinLnBrk="0" hangingPunct="1">
              <a:spcBef>
                <a:spcPct val="0"/>
              </a:spcBef>
              <a:buNone/>
              <a:defRPr sz="2800" b="1" kern="1200">
                <a:solidFill>
                  <a:srgbClr val="1983CB"/>
                </a:solidFill>
                <a:latin typeface="Century Gothic" panose="020B050202020202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6902D"/>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t>Step 4: Send a copy to L.A. Care</a:t>
            </a:r>
            <a:endParaRPr kumimoji="0" lang="en-US" sz="3200" b="1" i="0" u="none" strike="noStrike" kern="1200" cap="none" spc="0" normalizeH="0" baseline="0" noProof="0" dirty="0">
              <a:ln>
                <a:noFill/>
              </a:ln>
              <a:solidFill>
                <a:srgbClr val="F6902D"/>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endParaRPr>
          </a:p>
        </p:txBody>
      </p:sp>
      <p:sp>
        <p:nvSpPr>
          <p:cNvPr id="7" name="Rectangle 6"/>
          <p:cNvSpPr/>
          <p:nvPr/>
        </p:nvSpPr>
        <p:spPr>
          <a:xfrm>
            <a:off x="8610512" y="6402136"/>
            <a:ext cx="418704" cy="369332"/>
          </a:xfrm>
          <a:prstGeom prst="rect">
            <a:avLst/>
          </a:prstGeom>
        </p:spPr>
        <p:txBody>
          <a:bodyPr wrap="none">
            <a:spAutoFit/>
          </a:bodyPr>
          <a:lstStyle/>
          <a:p>
            <a:pPr algn="ctr"/>
            <a:r>
              <a:rPr lang="en-US" dirty="0" smtClean="0"/>
              <a:t>26</a:t>
            </a:r>
            <a:endParaRPr lang="en-US" dirty="0"/>
          </a:p>
        </p:txBody>
      </p:sp>
    </p:spTree>
    <p:extLst>
      <p:ext uri="{BB962C8B-B14F-4D97-AF65-F5344CB8AC3E}">
        <p14:creationId xmlns:p14="http://schemas.microsoft.com/office/powerpoint/2010/main" val="77903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22" y="5225348"/>
            <a:ext cx="8468078" cy="1085182"/>
          </a:xfrm>
          <a:prstGeom prst="rect">
            <a:avLst/>
          </a:prstGeom>
        </p:spPr>
      </p:pic>
      <p:sp>
        <p:nvSpPr>
          <p:cNvPr id="6" name="Footer Placeholder 3"/>
          <p:cNvSpPr txBox="1">
            <a:spLocks/>
          </p:cNvSpPr>
          <p:nvPr/>
        </p:nvSpPr>
        <p:spPr>
          <a:xfrm>
            <a:off x="1508289" y="6470150"/>
            <a:ext cx="7039418" cy="2577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smtClean="0">
                <a:solidFill>
                  <a:srgbClr val="1983CB"/>
                </a:solidFill>
                <a:latin typeface="Century Gothic" panose="020B0502020202020204" pitchFamily="34" charset="0"/>
              </a:rPr>
              <a:t>APL 17-009/Provider Preventable Conditions Reporting</a:t>
            </a:r>
            <a:endParaRPr lang="en-US" sz="1050" dirty="0">
              <a:solidFill>
                <a:srgbClr val="1983CB"/>
              </a:solidFill>
              <a:latin typeface="Century Gothic" panose="020B0502020202020204" pitchFamily="34" charset="0"/>
            </a:endParaRPr>
          </a:p>
        </p:txBody>
      </p:sp>
      <p:sp>
        <p:nvSpPr>
          <p:cNvPr id="4" name="Title 1"/>
          <p:cNvSpPr txBox="1">
            <a:spLocks/>
          </p:cNvSpPr>
          <p:nvPr/>
        </p:nvSpPr>
        <p:spPr>
          <a:xfrm>
            <a:off x="795528" y="2194560"/>
            <a:ext cx="5486400" cy="1143000"/>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a:solidFill>
                  <a:srgbClr val="1983CB"/>
                </a:solidFill>
                <a:latin typeface="Century Gothic" panose="020B0502020202020204" pitchFamily="34" charset="0"/>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smtClean="0">
                <a:ln>
                  <a:noFill/>
                </a:ln>
                <a:solidFill>
                  <a:srgbClr val="FA2F47"/>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t>Part III</a:t>
            </a:r>
            <a:r>
              <a:rPr kumimoji="0" lang="en-US" sz="3800" b="1" i="0" u="none" strike="noStrike" kern="1200" cap="none" spc="0" normalizeH="0" baseline="0" noProof="0" dirty="0" smtClean="0">
                <a:ln>
                  <a:noFill/>
                </a:ln>
                <a:solidFill>
                  <a:srgbClr val="1983CB"/>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t/>
            </a:r>
            <a:br>
              <a:rPr kumimoji="0" lang="en-US" sz="3800" b="1" i="0" u="none" strike="noStrike" kern="1200" cap="none" spc="0" normalizeH="0" baseline="0" noProof="0" dirty="0" smtClean="0">
                <a:ln>
                  <a:noFill/>
                </a:ln>
                <a:solidFill>
                  <a:srgbClr val="1983CB"/>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br>
            <a:r>
              <a:rPr kumimoji="0" lang="en-US" sz="3800" b="1" i="0" u="none" strike="noStrike" kern="1200" cap="none" spc="0" normalizeH="0" baseline="0" noProof="0" dirty="0" smtClean="0">
                <a:ln>
                  <a:noFill/>
                </a:ln>
                <a:solidFill>
                  <a:srgbClr val="1983CB"/>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t>New:  Delegate PPC Reporting Attestations</a:t>
            </a:r>
            <a:endParaRPr kumimoji="0" lang="en-US" sz="3800" b="1" i="0" u="none" strike="noStrike" kern="1200" cap="none" spc="0" normalizeH="0" baseline="0" noProof="0" dirty="0">
              <a:ln>
                <a:noFill/>
              </a:ln>
              <a:solidFill>
                <a:srgbClr val="1983CB"/>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128" y="6123982"/>
            <a:ext cx="1836579" cy="556308"/>
          </a:xfrm>
          <a:prstGeom prst="rect">
            <a:avLst/>
          </a:prstGeom>
          <a:ln>
            <a:solidFill>
              <a:srgbClr val="654186"/>
            </a:solidFill>
          </a:ln>
        </p:spPr>
      </p:pic>
      <p:grpSp>
        <p:nvGrpSpPr>
          <p:cNvPr id="10" name="Group 9"/>
          <p:cNvGrpSpPr/>
          <p:nvPr/>
        </p:nvGrpSpPr>
        <p:grpSpPr>
          <a:xfrm>
            <a:off x="5690586" y="1148999"/>
            <a:ext cx="3453414" cy="4778560"/>
            <a:chOff x="5690586" y="1148999"/>
            <a:chExt cx="3453414" cy="4778560"/>
          </a:xfrm>
        </p:grpSpPr>
        <p:pic>
          <p:nvPicPr>
            <p:cNvPr id="11" name="Picture 10"/>
            <p:cNvPicPr>
              <a:picLocks noChangeAspect="1"/>
            </p:cNvPicPr>
            <p:nvPr/>
          </p:nvPicPr>
          <p:blipFill rotWithShape="1">
            <a:blip r:embed="rId5"/>
            <a:srcRect l="37574" r="18791"/>
            <a:stretch/>
          </p:blipFill>
          <p:spPr>
            <a:xfrm>
              <a:off x="5690586" y="1148999"/>
              <a:ext cx="3338630" cy="4514027"/>
            </a:xfrm>
            <a:prstGeom prst="rect">
              <a:avLst/>
            </a:prstGeom>
            <a:effectLst>
              <a:outerShdw blurRad="50800" dist="38100" dir="2700000" algn="tl" rotWithShape="0">
                <a:prstClr val="black">
                  <a:alpha val="40000"/>
                </a:prstClr>
              </a:outerShdw>
            </a:effectLst>
          </p:spPr>
        </p:pic>
        <p:sp>
          <p:nvSpPr>
            <p:cNvPr id="12" name="Rectangle 1"/>
            <p:cNvSpPr/>
            <p:nvPr/>
          </p:nvSpPr>
          <p:spPr>
            <a:xfrm>
              <a:off x="6187440" y="5608320"/>
              <a:ext cx="2956560" cy="319239"/>
            </a:xfrm>
            <a:custGeom>
              <a:avLst/>
              <a:gdLst>
                <a:gd name="connsiteX0" fmla="*/ 0 w 2956560"/>
                <a:gd name="connsiteY0" fmla="*/ 0 h 319239"/>
                <a:gd name="connsiteX1" fmla="*/ 2956560 w 2956560"/>
                <a:gd name="connsiteY1" fmla="*/ 0 h 319239"/>
                <a:gd name="connsiteX2" fmla="*/ 2956560 w 2956560"/>
                <a:gd name="connsiteY2" fmla="*/ 319239 h 319239"/>
                <a:gd name="connsiteX3" fmla="*/ 0 w 2956560"/>
                <a:gd name="connsiteY3" fmla="*/ 319239 h 319239"/>
                <a:gd name="connsiteX4" fmla="*/ 0 w 2956560"/>
                <a:gd name="connsiteY4" fmla="*/ 0 h 319239"/>
                <a:gd name="connsiteX0" fmla="*/ 0 w 2956560"/>
                <a:gd name="connsiteY0" fmla="*/ 0 h 319239"/>
                <a:gd name="connsiteX1" fmla="*/ 2956560 w 2956560"/>
                <a:gd name="connsiteY1" fmla="*/ 0 h 319239"/>
                <a:gd name="connsiteX2" fmla="*/ 2956560 w 2956560"/>
                <a:gd name="connsiteY2" fmla="*/ 319239 h 319239"/>
                <a:gd name="connsiteX3" fmla="*/ 0 w 2956560"/>
                <a:gd name="connsiteY3" fmla="*/ 319239 h 319239"/>
                <a:gd name="connsiteX4" fmla="*/ 0 w 2956560"/>
                <a:gd name="connsiteY4" fmla="*/ 0 h 319239"/>
                <a:gd name="connsiteX0" fmla="*/ 0 w 2956560"/>
                <a:gd name="connsiteY0" fmla="*/ 0 h 319239"/>
                <a:gd name="connsiteX1" fmla="*/ 2956560 w 2956560"/>
                <a:gd name="connsiteY1" fmla="*/ 0 h 319239"/>
                <a:gd name="connsiteX2" fmla="*/ 2956560 w 2956560"/>
                <a:gd name="connsiteY2" fmla="*/ 319239 h 319239"/>
                <a:gd name="connsiteX3" fmla="*/ 0 w 2956560"/>
                <a:gd name="connsiteY3" fmla="*/ 319239 h 319239"/>
                <a:gd name="connsiteX4" fmla="*/ 0 w 2956560"/>
                <a:gd name="connsiteY4" fmla="*/ 0 h 319239"/>
                <a:gd name="connsiteX0" fmla="*/ 0 w 2956560"/>
                <a:gd name="connsiteY0" fmla="*/ 0 h 319239"/>
                <a:gd name="connsiteX1" fmla="*/ 2956560 w 2956560"/>
                <a:gd name="connsiteY1" fmla="*/ 0 h 319239"/>
                <a:gd name="connsiteX2" fmla="*/ 2956560 w 2956560"/>
                <a:gd name="connsiteY2" fmla="*/ 319239 h 319239"/>
                <a:gd name="connsiteX3" fmla="*/ 0 w 2956560"/>
                <a:gd name="connsiteY3" fmla="*/ 319239 h 319239"/>
                <a:gd name="connsiteX4" fmla="*/ 0 w 2956560"/>
                <a:gd name="connsiteY4" fmla="*/ 0 h 319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560" h="319239">
                  <a:moveTo>
                    <a:pt x="0" y="0"/>
                  </a:moveTo>
                  <a:cubicBezTo>
                    <a:pt x="1162304" y="97536"/>
                    <a:pt x="1977136" y="54864"/>
                    <a:pt x="2956560" y="0"/>
                  </a:cubicBezTo>
                  <a:lnTo>
                    <a:pt x="2956560" y="319239"/>
                  </a:lnTo>
                  <a:lnTo>
                    <a:pt x="0" y="319239"/>
                  </a:lnTo>
                  <a:lnTo>
                    <a:pt x="0" y="0"/>
                  </a:lnTo>
                  <a:close/>
                </a:path>
              </a:pathLst>
            </a:custGeom>
            <a:gradFill flip="none" rotWithShape="1">
              <a:gsLst>
                <a:gs pos="4000">
                  <a:srgbClr val="2578B2"/>
                </a:gs>
                <a:gs pos="100000">
                  <a:srgbClr val="3A94D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8610512" y="6402136"/>
            <a:ext cx="418704" cy="369332"/>
          </a:xfrm>
          <a:prstGeom prst="rect">
            <a:avLst/>
          </a:prstGeom>
        </p:spPr>
        <p:txBody>
          <a:bodyPr wrap="none">
            <a:spAutoFit/>
          </a:bodyPr>
          <a:lstStyle/>
          <a:p>
            <a:pPr algn="ctr"/>
            <a:r>
              <a:rPr lang="en-US" dirty="0" smtClean="0"/>
              <a:t>27</a:t>
            </a:r>
            <a:endParaRPr lang="en-US" dirty="0"/>
          </a:p>
        </p:txBody>
      </p:sp>
    </p:spTree>
    <p:extLst>
      <p:ext uri="{BB962C8B-B14F-4D97-AF65-F5344CB8AC3E}">
        <p14:creationId xmlns:p14="http://schemas.microsoft.com/office/powerpoint/2010/main" val="1453305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txBox="1">
            <a:spLocks/>
          </p:cNvSpPr>
          <p:nvPr/>
        </p:nvSpPr>
        <p:spPr>
          <a:xfrm>
            <a:off x="1508289" y="6470150"/>
            <a:ext cx="7039418" cy="2577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smtClean="0">
                <a:solidFill>
                  <a:srgbClr val="1983CB"/>
                </a:solidFill>
                <a:latin typeface="Century Gothic" panose="020B0502020202020204" pitchFamily="34" charset="0"/>
              </a:rPr>
              <a:t>APL 17-009/Provider Preventable Conditions Reporting</a:t>
            </a:r>
            <a:endParaRPr lang="en-US" sz="1050" dirty="0">
              <a:solidFill>
                <a:srgbClr val="1983CB"/>
              </a:solidFill>
              <a:latin typeface="Century Gothic" panose="020B0502020202020204" pitchFamily="34" charset="0"/>
            </a:endParaRPr>
          </a:p>
        </p:txBody>
      </p:sp>
      <p:sp>
        <p:nvSpPr>
          <p:cNvPr id="5" name="Content Placeholder 2"/>
          <p:cNvSpPr txBox="1">
            <a:spLocks/>
          </p:cNvSpPr>
          <p:nvPr/>
        </p:nvSpPr>
        <p:spPr>
          <a:xfrm>
            <a:off x="784756" y="1819656"/>
            <a:ext cx="8004545" cy="371138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1pPr>
            <a:lvl2pPr marL="742950" indent="-285750" algn="l" defTabSz="457200" rtl="0" eaLnBrk="1" latinLnBrk="0" hangingPunct="1">
              <a:spcBef>
                <a:spcPct val="20000"/>
              </a:spcBef>
              <a:buClr>
                <a:srgbClr val="F6902D"/>
              </a:buClr>
              <a:buFont typeface="Arial"/>
              <a:buChar char="–"/>
              <a:defRPr sz="1600" kern="1200">
                <a:solidFill>
                  <a:schemeClr val="tx1"/>
                </a:solidFill>
                <a:latin typeface="Century Gothic" panose="020B0502020202020204" pitchFamily="34" charset="0"/>
                <a:ea typeface="+mn-ea"/>
                <a:cs typeface="Arial"/>
              </a:defRPr>
            </a:lvl2pPr>
            <a:lvl3pPr marL="1143000" indent="-2286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3pPr>
            <a:lvl4pPr marL="1600200" indent="-228600" algn="l" defTabSz="457200" rtl="0" eaLnBrk="1" latinLnBrk="0" hangingPunct="1">
              <a:spcBef>
                <a:spcPct val="20000"/>
              </a:spcBef>
              <a:buClr>
                <a:srgbClr val="F6902D"/>
              </a:buClr>
              <a:buFont typeface="Arial"/>
              <a:buChar char="–"/>
              <a:defRPr sz="1600" kern="1200">
                <a:solidFill>
                  <a:schemeClr val="tx1"/>
                </a:solidFill>
                <a:latin typeface="Century Gothic" panose="020B0502020202020204" pitchFamily="34" charset="0"/>
                <a:ea typeface="+mn-ea"/>
                <a:cs typeface="Arial"/>
              </a:defRPr>
            </a:lvl4pPr>
            <a:lvl5pPr marL="2057400" indent="-2286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568325" marR="0" lvl="0" indent="-568325" algn="just" defTabSz="457200" rtl="0" eaLnBrk="1" fontAlgn="auto" latinLnBrk="0" hangingPunct="1">
              <a:lnSpc>
                <a:spcPct val="100000"/>
              </a:lnSpc>
              <a:spcBef>
                <a:spcPct val="20000"/>
              </a:spcBef>
              <a:spcAft>
                <a:spcPts val="0"/>
              </a:spcAft>
              <a:buClr>
                <a:srgbClr val="1983CB"/>
              </a:buClr>
              <a:buSzTx/>
              <a:buBlip>
                <a:blip r:embed="rId3"/>
              </a:buBlip>
              <a:tabLst/>
              <a:defRPr/>
            </a:pPr>
            <a:r>
              <a:rPr lang="en-US" sz="2400" b="1" dirty="0" smtClean="0">
                <a:solidFill>
                  <a:prstClr val="black"/>
                </a:solidFill>
                <a:ea typeface="MS Mincho" panose="02020609040205080304" pitchFamily="49" charset="-128"/>
                <a:cs typeface="Times New Roman" panose="02020603050405020304" pitchFamily="18" charset="0"/>
              </a:rPr>
              <a:t>Due to lack of reporting submissions of PPCs from delegates to LA Care, you will be required to attest that your organization has had no PPCs.</a:t>
            </a:r>
            <a:endParaRPr kumimoji="0" lang="en-US" sz="2400" b="1" i="0" u="none" strike="noStrike" kern="1200" cap="none" spc="0" normalizeH="0" noProof="0" dirty="0" smtClean="0">
              <a:ln>
                <a:noFill/>
              </a:ln>
              <a:solidFill>
                <a:prstClr val="black"/>
              </a:solidFill>
              <a:effectLst/>
              <a:uLnTx/>
              <a:uFillTx/>
              <a:ea typeface="MS Mincho" panose="02020609040205080304" pitchFamily="49" charset="-128"/>
              <a:cs typeface="Times New Roman" panose="02020603050405020304" pitchFamily="18" charset="0"/>
            </a:endParaRPr>
          </a:p>
          <a:p>
            <a:pPr marL="568325" lvl="0" indent="-568325">
              <a:buBlip>
                <a:blip r:embed="rId3"/>
              </a:buBlip>
              <a:defRPr/>
            </a:pPr>
            <a:r>
              <a:rPr kumimoji="0" lang="en-US" sz="2400" b="1" i="0" u="none" strike="noStrike" kern="1200" cap="none" spc="0" normalizeH="0" noProof="0" dirty="0" smtClean="0">
                <a:ln>
                  <a:noFill/>
                </a:ln>
                <a:solidFill>
                  <a:prstClr val="black"/>
                </a:solidFill>
                <a:effectLst/>
                <a:uLnTx/>
                <a:uFillTx/>
                <a:ea typeface="MS Mincho" panose="02020609040205080304" pitchFamily="49" charset="-128"/>
                <a:cs typeface="Times New Roman" panose="02020603050405020304" pitchFamily="18" charset="0"/>
              </a:rPr>
              <a:t>The attestation sent with this presentation is due to your ACM at the </a:t>
            </a:r>
            <a:r>
              <a:rPr lang="en-US" sz="2400" b="1" dirty="0" smtClean="0">
                <a:solidFill>
                  <a:srgbClr val="0000FF"/>
                </a:solidFill>
                <a:ea typeface="MS Mincho" panose="02020609040205080304" pitchFamily="49" charset="-128"/>
                <a:cs typeface="Times New Roman" panose="02020603050405020304" pitchFamily="18" charset="0"/>
              </a:rPr>
              <a:t>EPOCommunications email: </a:t>
            </a:r>
            <a:r>
              <a:rPr lang="en-US" sz="2400" b="1" dirty="0" smtClean="0">
                <a:solidFill>
                  <a:srgbClr val="0000FF"/>
                </a:solidFill>
                <a:ea typeface="MS Mincho" panose="02020609040205080304" pitchFamily="49" charset="-128"/>
                <a:cs typeface="Times New Roman" panose="02020603050405020304" pitchFamily="18" charset="0"/>
                <a:hlinkClick r:id="rId4"/>
              </a:rPr>
              <a:t>EPOCommunications@lacare.org</a:t>
            </a:r>
            <a:r>
              <a:rPr lang="en-US" sz="2400" b="1" dirty="0" smtClean="0">
                <a:solidFill>
                  <a:srgbClr val="0000FF"/>
                </a:solidFill>
                <a:ea typeface="MS Mincho" panose="02020609040205080304" pitchFamily="49" charset="-128"/>
                <a:cs typeface="Times New Roman" panose="02020603050405020304" pitchFamily="18" charset="0"/>
              </a:rPr>
              <a:t> by  </a:t>
            </a:r>
            <a:r>
              <a:rPr lang="en-US" sz="2400" b="1" u="sng" dirty="0" smtClean="0">
                <a:solidFill>
                  <a:srgbClr val="0000FF"/>
                </a:solidFill>
                <a:ea typeface="MS Mincho" panose="02020609040205080304" pitchFamily="49" charset="-128"/>
                <a:cs typeface="Times New Roman" panose="02020603050405020304" pitchFamily="18" charset="0"/>
              </a:rPr>
              <a:t>March 13, 2023</a:t>
            </a:r>
            <a:r>
              <a:rPr lang="en-US" sz="2400" b="1" dirty="0" smtClean="0">
                <a:solidFill>
                  <a:srgbClr val="0000FF"/>
                </a:solidFill>
                <a:ea typeface="MS Mincho" panose="02020609040205080304" pitchFamily="49" charset="-128"/>
                <a:cs typeface="Times New Roman" panose="02020603050405020304" pitchFamily="18" charset="0"/>
              </a:rPr>
              <a:t>.</a:t>
            </a:r>
          </a:p>
          <a:p>
            <a:pPr marL="968375" lvl="1" indent="-568325">
              <a:buFont typeface="Wingdings" panose="05000000000000000000" pitchFamily="2" charset="2"/>
              <a:buChar char="Ø"/>
              <a:defRPr/>
            </a:pPr>
            <a:r>
              <a:rPr lang="en-US" sz="2000" b="1" dirty="0">
                <a:solidFill>
                  <a:prstClr val="black"/>
                </a:solidFill>
                <a:ea typeface="MS Mincho" panose="02020609040205080304" pitchFamily="49" charset="-128"/>
                <a:cs typeface="Times New Roman" panose="02020603050405020304" pitchFamily="18" charset="0"/>
              </a:rPr>
              <a:t>Delegates must either submit the attestation or provide copies of all PPCs for years </a:t>
            </a:r>
            <a:r>
              <a:rPr lang="en-US" sz="2000" b="1" dirty="0" smtClean="0">
                <a:solidFill>
                  <a:prstClr val="black"/>
                </a:solidFill>
                <a:ea typeface="MS Mincho" panose="02020609040205080304" pitchFamily="49" charset="-128"/>
                <a:cs typeface="Times New Roman" panose="02020603050405020304" pitchFamily="18" charset="0"/>
              </a:rPr>
              <a:t>2021-2022 and January, 2023 by </a:t>
            </a:r>
            <a:r>
              <a:rPr lang="en-US" sz="2000" b="1" dirty="0">
                <a:solidFill>
                  <a:prstClr val="black"/>
                </a:solidFill>
                <a:ea typeface="MS Mincho" panose="02020609040205080304" pitchFamily="49" charset="-128"/>
                <a:cs typeface="Times New Roman" panose="02020603050405020304" pitchFamily="18" charset="0"/>
              </a:rPr>
              <a:t>March </a:t>
            </a:r>
            <a:r>
              <a:rPr lang="en-US" sz="2000" b="1" dirty="0" smtClean="0">
                <a:solidFill>
                  <a:prstClr val="black"/>
                </a:solidFill>
                <a:ea typeface="MS Mincho" panose="02020609040205080304" pitchFamily="49" charset="-128"/>
                <a:cs typeface="Times New Roman" panose="02020603050405020304" pitchFamily="18" charset="0"/>
              </a:rPr>
              <a:t>13, </a:t>
            </a:r>
            <a:r>
              <a:rPr lang="en-US" sz="2000" b="1" dirty="0">
                <a:solidFill>
                  <a:prstClr val="black"/>
                </a:solidFill>
                <a:ea typeface="MS Mincho" panose="02020609040205080304" pitchFamily="49" charset="-128"/>
                <a:cs typeface="Times New Roman" panose="02020603050405020304" pitchFamily="18" charset="0"/>
              </a:rPr>
              <a:t>2023</a:t>
            </a:r>
            <a:r>
              <a:rPr lang="en-US" sz="2000" b="1" dirty="0" smtClean="0">
                <a:solidFill>
                  <a:prstClr val="black"/>
                </a:solidFill>
                <a:ea typeface="MS Mincho" panose="02020609040205080304" pitchFamily="49" charset="-128"/>
                <a:cs typeface="Times New Roman" panose="02020603050405020304" pitchFamily="18" charset="0"/>
              </a:rPr>
              <a:t>.</a:t>
            </a:r>
          </a:p>
          <a:p>
            <a:pPr marL="968375" lvl="1" indent="-568325">
              <a:buFont typeface="Wingdings" panose="05000000000000000000" pitchFamily="2" charset="2"/>
              <a:buChar char="Ø"/>
              <a:defRPr/>
            </a:pPr>
            <a:r>
              <a:rPr lang="en-US" sz="2000" b="1" dirty="0" smtClean="0">
                <a:solidFill>
                  <a:prstClr val="black"/>
                </a:solidFill>
                <a:ea typeface="MS Mincho" panose="02020609040205080304" pitchFamily="49" charset="-128"/>
                <a:cs typeface="Times New Roman" panose="02020603050405020304" pitchFamily="18" charset="0"/>
              </a:rPr>
              <a:t>LA Care will continue the attestations process annually.</a:t>
            </a:r>
            <a:endParaRPr lang="en-US" sz="2000" b="1" dirty="0">
              <a:solidFill>
                <a:prstClr val="black"/>
              </a:solidFill>
              <a:ea typeface="MS Mincho" panose="02020609040205080304" pitchFamily="49" charset="-128"/>
              <a:cs typeface="Times New Roman" panose="02020603050405020304" pitchFamily="18" charset="0"/>
            </a:endParaRPr>
          </a:p>
          <a:p>
            <a:pPr marL="0" marR="0" lvl="0" indent="0" algn="l" defTabSz="457200" rtl="0" eaLnBrk="1" fontAlgn="auto" latinLnBrk="0" hangingPunct="1">
              <a:lnSpc>
                <a:spcPct val="100000"/>
              </a:lnSpc>
              <a:spcBef>
                <a:spcPct val="20000"/>
              </a:spcBef>
              <a:spcAft>
                <a:spcPts val="0"/>
              </a:spcAft>
              <a:buClr>
                <a:srgbClr val="1983CB"/>
              </a:buClr>
              <a:buSzTx/>
              <a:buFont typeface="Arial"/>
              <a:buNone/>
              <a:tabLst/>
              <a:defRPr/>
            </a:pPr>
            <a:endParaRPr kumimoji="0" lang="en-US" sz="1800" b="0" i="0" u="none" strike="noStrike" kern="1200" cap="none" spc="0" normalizeH="0" baseline="0" noProof="0" dirty="0" smtClean="0">
              <a:ln>
                <a:noFill/>
              </a:ln>
              <a:solidFill>
                <a:prstClr val="black"/>
              </a:solidFill>
              <a:effectLst/>
              <a:uLnTx/>
              <a:uFillTx/>
              <a:latin typeface="Century Gothic" panose="020B0502020202020204" pitchFamily="34" charset="0"/>
              <a:ea typeface="MS Mincho" panose="02020609040205080304" pitchFamily="49" charset="-128"/>
              <a:cs typeface="Times New Roman" panose="02020603050405020304" pitchFamily="18" charset="0"/>
            </a:endParaRPr>
          </a:p>
          <a:p>
            <a:pPr marL="342900" marR="0" lvl="0" indent="-342900" algn="l" defTabSz="457200" rtl="0" eaLnBrk="1" fontAlgn="auto" latinLnBrk="0" hangingPunct="1">
              <a:lnSpc>
                <a:spcPct val="100000"/>
              </a:lnSpc>
              <a:spcBef>
                <a:spcPct val="20000"/>
              </a:spcBef>
              <a:spcAft>
                <a:spcPts val="0"/>
              </a:spcAft>
              <a:buClr>
                <a:srgbClr val="1983CB"/>
              </a:buClr>
              <a:buSzTx/>
              <a:buFont typeface="Arial"/>
              <a:buChar char="•"/>
              <a:tabLst/>
              <a:defRPr/>
            </a:pPr>
            <a:endParaRPr kumimoji="0" lang="en-US" sz="16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Arial"/>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128" y="6123982"/>
            <a:ext cx="1836579" cy="556308"/>
          </a:xfrm>
          <a:prstGeom prst="rect">
            <a:avLst/>
          </a:prstGeom>
          <a:ln>
            <a:solidFill>
              <a:srgbClr val="654186"/>
            </a:solidFill>
          </a:ln>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922" y="676656"/>
            <a:ext cx="8468078" cy="1085182"/>
          </a:xfrm>
          <a:prstGeom prst="rect">
            <a:avLst/>
          </a:prstGeom>
        </p:spPr>
      </p:pic>
      <p:sp>
        <p:nvSpPr>
          <p:cNvPr id="11" name="Title 1"/>
          <p:cNvSpPr txBox="1">
            <a:spLocks/>
          </p:cNvSpPr>
          <p:nvPr/>
        </p:nvSpPr>
        <p:spPr>
          <a:xfrm>
            <a:off x="784756" y="100352"/>
            <a:ext cx="7635358" cy="1143000"/>
          </a:xfrm>
          <a:prstGeom prst="rect">
            <a:avLst/>
          </a:prstGeom>
          <a:effectLst/>
        </p:spPr>
        <p:txBody>
          <a:bodyPr vert="horz" lIns="91440" tIns="45720" rIns="91440" bIns="45720" rtlCol="0" anchor="t">
            <a:normAutofit/>
          </a:bodyPr>
          <a:lstStyle>
            <a:lvl1pPr algn="l" defTabSz="457200" rtl="0" eaLnBrk="1" latinLnBrk="0" hangingPunct="1">
              <a:spcBef>
                <a:spcPct val="0"/>
              </a:spcBef>
              <a:buNone/>
              <a:defRPr sz="2800" b="1" kern="1200">
                <a:solidFill>
                  <a:srgbClr val="1983CB"/>
                </a:solidFill>
                <a:latin typeface="Century Gothic" panose="020B050202020202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6902D"/>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t>2021-2022 Delegate PPC</a:t>
            </a:r>
            <a:r>
              <a:rPr kumimoji="0" lang="en-US" sz="3200" b="1" i="0" u="none" strike="noStrike" kern="1200" cap="none" spc="0" normalizeH="0" noProof="0" dirty="0" smtClean="0">
                <a:ln>
                  <a:noFill/>
                </a:ln>
                <a:solidFill>
                  <a:srgbClr val="F6902D"/>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t> Attestations</a:t>
            </a:r>
            <a:endParaRPr kumimoji="0" lang="en-US" sz="3200" b="1" i="0" u="none" strike="noStrike" kern="1200" cap="none" spc="0" normalizeH="0" baseline="0" noProof="0" dirty="0">
              <a:ln>
                <a:noFill/>
              </a:ln>
              <a:solidFill>
                <a:srgbClr val="F6902D"/>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endParaRPr>
          </a:p>
        </p:txBody>
      </p:sp>
      <p:sp>
        <p:nvSpPr>
          <p:cNvPr id="7" name="Rectangle 6"/>
          <p:cNvSpPr/>
          <p:nvPr/>
        </p:nvSpPr>
        <p:spPr>
          <a:xfrm>
            <a:off x="8610512" y="6402136"/>
            <a:ext cx="418704" cy="369332"/>
          </a:xfrm>
          <a:prstGeom prst="rect">
            <a:avLst/>
          </a:prstGeom>
        </p:spPr>
        <p:txBody>
          <a:bodyPr wrap="none">
            <a:spAutoFit/>
          </a:bodyPr>
          <a:lstStyle/>
          <a:p>
            <a:pPr algn="ctr"/>
            <a:r>
              <a:rPr lang="en-US" dirty="0" smtClean="0"/>
              <a:t>28</a:t>
            </a:r>
            <a:endParaRPr lang="en-US" dirty="0"/>
          </a:p>
        </p:txBody>
      </p:sp>
    </p:spTree>
    <p:extLst>
      <p:ext uri="{BB962C8B-B14F-4D97-AF65-F5344CB8AC3E}">
        <p14:creationId xmlns:p14="http://schemas.microsoft.com/office/powerpoint/2010/main" val="401208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txBox="1">
            <a:spLocks/>
          </p:cNvSpPr>
          <p:nvPr/>
        </p:nvSpPr>
        <p:spPr>
          <a:xfrm>
            <a:off x="1508289" y="6470150"/>
            <a:ext cx="7039418" cy="2577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smtClean="0">
                <a:solidFill>
                  <a:srgbClr val="1983CB"/>
                </a:solidFill>
                <a:latin typeface="Century Gothic" panose="020B0502020202020204" pitchFamily="34" charset="0"/>
              </a:rPr>
              <a:t>APL 17-009/Provider Preventable Conditions Reporting</a:t>
            </a:r>
            <a:endParaRPr lang="en-US" sz="1050" dirty="0">
              <a:solidFill>
                <a:srgbClr val="1983CB"/>
              </a:solidFill>
              <a:latin typeface="Century Gothic" panose="020B0502020202020204" pitchFamily="34" charset="0"/>
            </a:endParaRPr>
          </a:p>
        </p:txBody>
      </p:sp>
      <p:sp>
        <p:nvSpPr>
          <p:cNvPr id="4" name="Title 1"/>
          <p:cNvSpPr txBox="1">
            <a:spLocks/>
          </p:cNvSpPr>
          <p:nvPr/>
        </p:nvSpPr>
        <p:spPr>
          <a:xfrm>
            <a:off x="1051442" y="178089"/>
            <a:ext cx="4727921" cy="785503"/>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kern="1200">
                <a:solidFill>
                  <a:srgbClr val="1983CB"/>
                </a:solidFill>
                <a:latin typeface="Century Gothic" panose="020B0502020202020204" pitchFamily="34" charset="0"/>
                <a:ea typeface="+mj-ea"/>
                <a:cs typeface="Arial"/>
              </a:defRPr>
            </a:lvl1pPr>
          </a:lstStyle>
          <a:p>
            <a:pPr lvl="0">
              <a:defRPr/>
            </a:pPr>
            <a:r>
              <a:rPr lang="en-US" sz="3600" dirty="0" smtClean="0">
                <a:effectLst>
                  <a:outerShdw blurRad="25400" dist="38100" dir="8100000" algn="tr" rotWithShape="0">
                    <a:prstClr val="black">
                      <a:alpha val="40000"/>
                    </a:prstClr>
                  </a:outerShdw>
                </a:effectLst>
              </a:rPr>
              <a:t>References/Links</a:t>
            </a:r>
            <a:endParaRPr lang="en-US" sz="3600" dirty="0">
              <a:effectLst>
                <a:outerShdw blurRad="25400" dist="38100" dir="8100000" algn="tr" rotWithShape="0">
                  <a:prstClr val="black">
                    <a:alpha val="40000"/>
                  </a:prstClr>
                </a:outerShdw>
              </a:effectLst>
            </a:endParaRPr>
          </a:p>
        </p:txBody>
      </p:sp>
      <p:sp>
        <p:nvSpPr>
          <p:cNvPr id="5" name="TextBox 4"/>
          <p:cNvSpPr txBox="1"/>
          <p:nvPr/>
        </p:nvSpPr>
        <p:spPr>
          <a:xfrm>
            <a:off x="1508289" y="1131382"/>
            <a:ext cx="6423556" cy="5509200"/>
          </a:xfrm>
          <a:prstGeom prst="rect">
            <a:avLst/>
          </a:prstGeom>
          <a:noFill/>
        </p:spPr>
        <p:txBody>
          <a:bodyPr wrap="square" rtlCol="0">
            <a:spAutoFit/>
          </a:bodyPr>
          <a:lstStyle/>
          <a:p>
            <a:r>
              <a:rPr lang="en-US" sz="2000" b="1" u="sng" dirty="0" smtClean="0">
                <a:solidFill>
                  <a:srgbClr val="FA2F47"/>
                </a:solidFill>
                <a:latin typeface="Century Gothic" panose="020B0502020202020204" pitchFamily="34" charset="0"/>
              </a:rPr>
              <a:t>APL 17-009 (Medi-Cal)</a:t>
            </a:r>
            <a:endParaRPr lang="en-US" sz="2000" b="1" u="sng" dirty="0">
              <a:solidFill>
                <a:srgbClr val="FA2F47"/>
              </a:solidFill>
              <a:latin typeface="Century Gothic" panose="020B0502020202020204" pitchFamily="34" charset="0"/>
            </a:endParaRPr>
          </a:p>
          <a:p>
            <a:r>
              <a:rPr lang="en-US" sz="1600" u="sng" dirty="0">
                <a:solidFill>
                  <a:prstClr val="black"/>
                </a:solidFill>
                <a:latin typeface="Century Gothic" panose="020B0502020202020204" pitchFamily="34" charset="0"/>
                <a:hlinkClick r:id="rId3"/>
              </a:rPr>
              <a:t>https://</a:t>
            </a:r>
            <a:r>
              <a:rPr lang="en-US" sz="1600" u="sng" dirty="0" smtClean="0">
                <a:solidFill>
                  <a:prstClr val="black"/>
                </a:solidFill>
                <a:latin typeface="Century Gothic" panose="020B0502020202020204" pitchFamily="34" charset="0"/>
                <a:hlinkClick r:id="rId3"/>
              </a:rPr>
              <a:t>www.dhcs.ca.gov/formsandpubs/Pages/AllPlanLetters.aspx</a:t>
            </a:r>
            <a:endParaRPr lang="en-US" sz="1600" u="sng" dirty="0" smtClean="0">
              <a:solidFill>
                <a:prstClr val="black"/>
              </a:solidFill>
              <a:latin typeface="Century Gothic" panose="020B0502020202020204" pitchFamily="34" charset="0"/>
            </a:endParaRPr>
          </a:p>
          <a:p>
            <a:r>
              <a:rPr lang="en-US" dirty="0">
                <a:solidFill>
                  <a:prstClr val="black"/>
                </a:solidFill>
                <a:latin typeface="Century Gothic" panose="020B0502020202020204" pitchFamily="34" charset="0"/>
              </a:rPr>
              <a:t> </a:t>
            </a:r>
            <a:endParaRPr lang="en-US" dirty="0" smtClean="0">
              <a:solidFill>
                <a:prstClr val="black"/>
              </a:solidFill>
              <a:latin typeface="Century Gothic" panose="020B0502020202020204" pitchFamily="34" charset="0"/>
            </a:endParaRPr>
          </a:p>
          <a:p>
            <a:r>
              <a:rPr lang="en-US" sz="2000" b="1" u="sng" dirty="0" smtClean="0">
                <a:solidFill>
                  <a:srgbClr val="FA2F47"/>
                </a:solidFill>
                <a:latin typeface="Century Gothic" panose="020B0502020202020204" pitchFamily="34" charset="0"/>
              </a:rPr>
              <a:t>DPL 17-002 (Dual </a:t>
            </a:r>
            <a:r>
              <a:rPr lang="en-US" sz="2000" b="1" u="sng" dirty="0">
                <a:solidFill>
                  <a:srgbClr val="FA2F47"/>
                </a:solidFill>
                <a:latin typeface="Century Gothic" panose="020B0502020202020204" pitchFamily="34" charset="0"/>
              </a:rPr>
              <a:t>E</a:t>
            </a:r>
            <a:r>
              <a:rPr lang="en-US" sz="2000" b="1" u="sng" dirty="0" smtClean="0">
                <a:solidFill>
                  <a:srgbClr val="FA2F47"/>
                </a:solidFill>
                <a:latin typeface="Century Gothic" panose="020B0502020202020204" pitchFamily="34" charset="0"/>
              </a:rPr>
              <a:t>ligible)</a:t>
            </a:r>
            <a:endParaRPr lang="en-US" sz="2000" b="1" u="sng" dirty="0">
              <a:solidFill>
                <a:srgbClr val="FA2F47"/>
              </a:solidFill>
              <a:latin typeface="Century Gothic" panose="020B0502020202020204" pitchFamily="34" charset="0"/>
            </a:endParaRPr>
          </a:p>
          <a:p>
            <a:r>
              <a:rPr lang="en-US" sz="1600" u="sng" dirty="0">
                <a:solidFill>
                  <a:prstClr val="black"/>
                </a:solidFill>
                <a:latin typeface="Century Gothic" panose="020B0502020202020204" pitchFamily="34" charset="0"/>
                <a:hlinkClick r:id="rId4"/>
              </a:rPr>
              <a:t>https://</a:t>
            </a:r>
            <a:r>
              <a:rPr lang="en-US" sz="1600" u="sng" dirty="0" smtClean="0">
                <a:solidFill>
                  <a:prstClr val="black"/>
                </a:solidFill>
                <a:latin typeface="Century Gothic" panose="020B0502020202020204" pitchFamily="34" charset="0"/>
                <a:hlinkClick r:id="rId4"/>
              </a:rPr>
              <a:t>www.dhcs.ca.gov/formsandpubs/Pages/MgdCareDualsPlanLetters.aspx</a:t>
            </a:r>
            <a:endParaRPr lang="en-US" sz="1600" u="sng" dirty="0" smtClean="0">
              <a:solidFill>
                <a:prstClr val="black"/>
              </a:solidFill>
              <a:latin typeface="Century Gothic" panose="020B0502020202020204" pitchFamily="34" charset="0"/>
            </a:endParaRPr>
          </a:p>
          <a:p>
            <a:endParaRPr lang="en-US" u="sng" dirty="0" smtClean="0">
              <a:solidFill>
                <a:prstClr val="black"/>
              </a:solidFill>
              <a:latin typeface="Century Gothic" panose="020B0502020202020204" pitchFamily="34" charset="0"/>
            </a:endParaRPr>
          </a:p>
          <a:p>
            <a:r>
              <a:rPr lang="en-US" sz="2000" b="1" u="sng" dirty="0" smtClean="0">
                <a:solidFill>
                  <a:srgbClr val="FA2F47"/>
                </a:solidFill>
                <a:latin typeface="Century Gothic" panose="020B0502020202020204" pitchFamily="34" charset="0"/>
              </a:rPr>
              <a:t>CMS listing for Medicare: HACs</a:t>
            </a:r>
            <a:endParaRPr lang="en-US" sz="2000" b="1" u="sng" dirty="0">
              <a:solidFill>
                <a:srgbClr val="FA2F47"/>
              </a:solidFill>
              <a:latin typeface="Century Gothic" panose="020B0502020202020204" pitchFamily="34" charset="0"/>
            </a:endParaRPr>
          </a:p>
          <a:p>
            <a:r>
              <a:rPr lang="en-US" sz="1600" dirty="0">
                <a:solidFill>
                  <a:prstClr val="black"/>
                </a:solidFill>
                <a:latin typeface="Century Gothic" panose="020B0502020202020204" pitchFamily="34" charset="0"/>
                <a:hlinkClick r:id="rId5"/>
              </a:rPr>
              <a:t>https://</a:t>
            </a:r>
            <a:r>
              <a:rPr lang="en-US" sz="1600" dirty="0" smtClean="0">
                <a:solidFill>
                  <a:prstClr val="black"/>
                </a:solidFill>
                <a:latin typeface="Century Gothic" panose="020B0502020202020204" pitchFamily="34" charset="0"/>
                <a:hlinkClick r:id="rId5"/>
              </a:rPr>
              <a:t>www.cms.gov/medicare/medicare-fee-for-service-payment/hospitalacqcond/hospital-acquired_conditions.html</a:t>
            </a:r>
            <a:endParaRPr lang="en-US" sz="1600" dirty="0" smtClean="0">
              <a:solidFill>
                <a:prstClr val="black"/>
              </a:solidFill>
              <a:latin typeface="Century Gothic" panose="020B0502020202020204" pitchFamily="34" charset="0"/>
            </a:endParaRPr>
          </a:p>
          <a:p>
            <a:endParaRPr lang="en-US" dirty="0" smtClean="0">
              <a:solidFill>
                <a:prstClr val="black"/>
              </a:solidFill>
              <a:latin typeface="Century Gothic" panose="020B0502020202020204" pitchFamily="34" charset="0"/>
            </a:endParaRPr>
          </a:p>
          <a:p>
            <a:r>
              <a:rPr lang="en-US" sz="2000" b="1" u="sng" dirty="0" smtClean="0">
                <a:solidFill>
                  <a:srgbClr val="FA2F47"/>
                </a:solidFill>
                <a:latin typeface="Century Gothic" panose="020B0502020202020204" pitchFamily="34" charset="0"/>
              </a:rPr>
              <a:t>Latest CMS ICD 10 code lists for HACs</a:t>
            </a:r>
            <a:endParaRPr lang="en-US" sz="2000" b="1" u="sng" dirty="0">
              <a:solidFill>
                <a:srgbClr val="FA2F47"/>
              </a:solidFill>
              <a:latin typeface="Century Gothic" panose="020B0502020202020204" pitchFamily="34" charset="0"/>
            </a:endParaRPr>
          </a:p>
          <a:p>
            <a:r>
              <a:rPr lang="en-US" sz="1600" dirty="0">
                <a:solidFill>
                  <a:prstClr val="black"/>
                </a:solidFill>
                <a:latin typeface="Century Gothic" panose="020B0502020202020204" pitchFamily="34" charset="0"/>
                <a:hlinkClick r:id="rId6"/>
              </a:rPr>
              <a:t>https://</a:t>
            </a:r>
            <a:r>
              <a:rPr lang="en-US" sz="1600" dirty="0" smtClean="0">
                <a:solidFill>
                  <a:prstClr val="black"/>
                </a:solidFill>
                <a:latin typeface="Century Gothic" panose="020B0502020202020204" pitchFamily="34" charset="0"/>
                <a:hlinkClick r:id="rId6"/>
              </a:rPr>
              <a:t>www.cms.gov/Medicare/Medicare-Fee-for-Service-Payment/HospitalAcqCond/icd10_hacs.html</a:t>
            </a:r>
            <a:endParaRPr lang="en-US" sz="1600" dirty="0" smtClean="0">
              <a:solidFill>
                <a:prstClr val="black"/>
              </a:solidFill>
              <a:latin typeface="Century Gothic" panose="020B0502020202020204" pitchFamily="34" charset="0"/>
            </a:endParaRPr>
          </a:p>
          <a:p>
            <a:r>
              <a:rPr lang="en-US" dirty="0" smtClean="0">
                <a:solidFill>
                  <a:prstClr val="black"/>
                </a:solidFill>
                <a:latin typeface="Century Gothic" panose="020B0502020202020204" pitchFamily="34" charset="0"/>
              </a:rPr>
              <a:t>(</a:t>
            </a:r>
            <a:r>
              <a:rPr lang="en-US" dirty="0"/>
              <a:t>FY 2023 v40 ICD-10 Hospital Acquired Condition (HAC) List is also located under the </a:t>
            </a:r>
            <a:r>
              <a:rPr lang="en-US" b="1" dirty="0"/>
              <a:t>Downloads</a:t>
            </a:r>
            <a:r>
              <a:rPr lang="en-US" dirty="0"/>
              <a:t> section </a:t>
            </a:r>
            <a:r>
              <a:rPr lang="en-US" dirty="0" smtClean="0"/>
              <a:t>at the above link.)</a:t>
            </a:r>
            <a:endParaRPr lang="en-US" dirty="0">
              <a:solidFill>
                <a:prstClr val="black"/>
              </a:solidFill>
              <a:latin typeface="Century Gothic" panose="020B0502020202020204" pitchFamily="34" charset="0"/>
            </a:endParaRPr>
          </a:p>
          <a:p>
            <a:r>
              <a:rPr lang="en-US" sz="2000" b="1" u="sng" dirty="0" smtClean="0">
                <a:solidFill>
                  <a:srgbClr val="FA2F47"/>
                </a:solidFill>
                <a:latin typeface="Century Gothic" panose="020B0502020202020204" pitchFamily="34" charset="0"/>
              </a:rPr>
              <a:t>FAQs related to PPCs</a:t>
            </a:r>
          </a:p>
          <a:p>
            <a:r>
              <a:rPr lang="en-US" sz="1600" u="sng" dirty="0">
                <a:solidFill>
                  <a:prstClr val="black"/>
                </a:solidFill>
                <a:latin typeface="Century Gothic" panose="020B0502020202020204" pitchFamily="34" charset="0"/>
                <a:hlinkClick r:id="rId7"/>
              </a:rPr>
              <a:t>http://www.dhcs.ca.gov/individuals/Pages/AI_PPC.aspx</a:t>
            </a:r>
            <a:endParaRPr lang="en-US" sz="1600" u="sng" dirty="0">
              <a:solidFill>
                <a:prstClr val="black"/>
              </a:solidFill>
              <a:latin typeface="Century Gothic" panose="020B0502020202020204" pitchFamily="34" charset="0"/>
            </a:endParaRPr>
          </a:p>
          <a:p>
            <a:endParaRPr lang="en-US" dirty="0">
              <a:solidFill>
                <a:prstClr val="black"/>
              </a:solidFill>
              <a:latin typeface="Century Gothic" panose="020B0502020202020204" pitchFamily="34" charset="0"/>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3128" y="6123982"/>
            <a:ext cx="1836579" cy="556308"/>
          </a:xfrm>
          <a:prstGeom prst="rect">
            <a:avLst/>
          </a:prstGeom>
          <a:ln>
            <a:solidFill>
              <a:srgbClr val="654186"/>
            </a:solidFill>
          </a:ln>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63832" y="79933"/>
            <a:ext cx="2197741" cy="1280160"/>
          </a:xfrm>
          <a:prstGeom prst="rect">
            <a:avLst/>
          </a:prstGeom>
        </p:spPr>
      </p:pic>
      <p:sp>
        <p:nvSpPr>
          <p:cNvPr id="10" name="Rectangle 9"/>
          <p:cNvSpPr/>
          <p:nvPr/>
        </p:nvSpPr>
        <p:spPr>
          <a:xfrm>
            <a:off x="8645237" y="6416451"/>
            <a:ext cx="498764" cy="31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29</a:t>
            </a:r>
            <a:endParaRPr lang="en-US" dirty="0">
              <a:solidFill>
                <a:schemeClr val="tx1"/>
              </a:solidFill>
            </a:endParaRPr>
          </a:p>
        </p:txBody>
      </p:sp>
    </p:spTree>
    <p:extLst>
      <p:ext uri="{BB962C8B-B14F-4D97-AF65-F5344CB8AC3E}">
        <p14:creationId xmlns:p14="http://schemas.microsoft.com/office/powerpoint/2010/main" val="1077732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txBox="1">
            <a:spLocks/>
          </p:cNvSpPr>
          <p:nvPr/>
        </p:nvSpPr>
        <p:spPr>
          <a:xfrm>
            <a:off x="1508289" y="6470150"/>
            <a:ext cx="7039418" cy="2577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smtClean="0">
                <a:solidFill>
                  <a:srgbClr val="1983CB"/>
                </a:solidFill>
                <a:latin typeface="Century Gothic" panose="020B0502020202020204" pitchFamily="34" charset="0"/>
              </a:rPr>
              <a:t>APL 17-009/Provider Preventable Conditions Reporting</a:t>
            </a:r>
            <a:endParaRPr lang="en-US" sz="1050" dirty="0">
              <a:solidFill>
                <a:srgbClr val="1983CB"/>
              </a:solidFill>
              <a:latin typeface="Century Gothic" panose="020B0502020202020204" pitchFamily="34" charset="0"/>
            </a:endParaRPr>
          </a:p>
        </p:txBody>
      </p:sp>
      <p:sp>
        <p:nvSpPr>
          <p:cNvPr id="8" name="Content Placeholder 2"/>
          <p:cNvSpPr txBox="1">
            <a:spLocks/>
          </p:cNvSpPr>
          <p:nvPr/>
        </p:nvSpPr>
        <p:spPr>
          <a:xfrm>
            <a:off x="1030508" y="1842902"/>
            <a:ext cx="7758793"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1pPr>
            <a:lvl2pPr marL="742950" indent="-285750" algn="l" defTabSz="457200" rtl="0" eaLnBrk="1" latinLnBrk="0" hangingPunct="1">
              <a:spcBef>
                <a:spcPct val="20000"/>
              </a:spcBef>
              <a:buClr>
                <a:srgbClr val="F6902D"/>
              </a:buClr>
              <a:buFont typeface="Arial"/>
              <a:buChar char="–"/>
              <a:defRPr sz="1600" kern="1200">
                <a:solidFill>
                  <a:schemeClr val="tx1"/>
                </a:solidFill>
                <a:latin typeface="Century Gothic" panose="020B0502020202020204" pitchFamily="34" charset="0"/>
                <a:ea typeface="+mn-ea"/>
                <a:cs typeface="Arial"/>
              </a:defRPr>
            </a:lvl2pPr>
            <a:lvl3pPr marL="1143000" indent="-2286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3pPr>
            <a:lvl4pPr marL="1600200" indent="-228600" algn="l" defTabSz="457200" rtl="0" eaLnBrk="1" latinLnBrk="0" hangingPunct="1">
              <a:spcBef>
                <a:spcPct val="20000"/>
              </a:spcBef>
              <a:buClr>
                <a:srgbClr val="F6902D"/>
              </a:buClr>
              <a:buFont typeface="Arial"/>
              <a:buChar char="–"/>
              <a:defRPr sz="1600" kern="1200">
                <a:solidFill>
                  <a:schemeClr val="tx1"/>
                </a:solidFill>
                <a:latin typeface="Century Gothic" panose="020B0502020202020204" pitchFamily="34" charset="0"/>
                <a:ea typeface="+mn-ea"/>
                <a:cs typeface="Arial"/>
              </a:defRPr>
            </a:lvl4pPr>
            <a:lvl5pPr marL="2057400" indent="-2286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84213" marR="0" lvl="0" indent="-684213" algn="l" defTabSz="457200" rtl="0" eaLnBrk="1" fontAlgn="auto" latinLnBrk="0" hangingPunct="1">
              <a:lnSpc>
                <a:spcPct val="100000"/>
              </a:lnSpc>
              <a:spcBef>
                <a:spcPct val="20000"/>
              </a:spcBef>
              <a:spcAft>
                <a:spcPts val="0"/>
              </a:spcAft>
              <a:buClr>
                <a:srgbClr val="1983CB"/>
              </a:buClr>
              <a:buSzTx/>
              <a:buBlip>
                <a:blip r:embed="rId3"/>
              </a:buBlip>
              <a:tabLst/>
              <a:defRPr/>
            </a:pPr>
            <a:r>
              <a:rPr kumimoji="0" lang="en-US" sz="2000" b="1" i="0" u="none" strike="noStrike" kern="1200" cap="none" spc="0" normalizeH="0" baseline="0" noProof="0" dirty="0" smtClean="0">
                <a:ln>
                  <a:noFill/>
                </a:ln>
                <a:solidFill>
                  <a:srgbClr val="FA2F47"/>
                </a:solidFill>
                <a:effectLst>
                  <a:outerShdw blurRad="25400" dist="38100" dir="8100000" algn="tr" rotWithShape="0">
                    <a:prstClr val="black">
                      <a:alpha val="40000"/>
                    </a:prstClr>
                  </a:outerShdw>
                </a:effectLst>
                <a:uLnTx/>
                <a:uFillTx/>
              </a:rPr>
              <a:t>Part I </a:t>
            </a:r>
            <a:r>
              <a:rPr kumimoji="0" lang="en-US" sz="2000" b="0" i="0" u="none" strike="noStrike" kern="1200" cap="none" spc="0" normalizeH="0" baseline="0" noProof="0" dirty="0" smtClean="0">
                <a:ln>
                  <a:noFill/>
                </a:ln>
                <a:solidFill>
                  <a:sysClr val="windowText" lastClr="000000"/>
                </a:solidFill>
                <a:effectLst/>
                <a:uLnTx/>
                <a:uFillTx/>
              </a:rPr>
              <a:t>of this presentation will cover the fundamental principles of the Provider Preventable</a:t>
            </a:r>
            <a:r>
              <a:rPr kumimoji="0" lang="en-US" sz="2000" b="0" i="0" u="none" strike="noStrike" kern="1200" cap="none" spc="0" normalizeH="0" noProof="0" dirty="0" smtClean="0">
                <a:ln>
                  <a:noFill/>
                </a:ln>
                <a:solidFill>
                  <a:sysClr val="windowText" lastClr="000000"/>
                </a:solidFill>
                <a:effectLst/>
                <a:uLnTx/>
                <a:uFillTx/>
              </a:rPr>
              <a:t> Conditions (</a:t>
            </a:r>
            <a:r>
              <a:rPr kumimoji="0" lang="en-US" sz="2000" b="0" i="0" u="none" strike="noStrike" kern="1200" cap="none" spc="0" normalizeH="0" baseline="0" noProof="0" dirty="0" smtClean="0">
                <a:ln>
                  <a:noFill/>
                </a:ln>
                <a:solidFill>
                  <a:sysClr val="windowText" lastClr="000000"/>
                </a:solidFill>
                <a:effectLst/>
                <a:uLnTx/>
                <a:uFillTx/>
              </a:rPr>
              <a:t>PPC) requirements</a:t>
            </a:r>
          </a:p>
          <a:p>
            <a:pPr marL="684213" indent="-684213">
              <a:buNone/>
            </a:pPr>
            <a:endParaRPr kumimoji="0" lang="en-US" sz="2000" b="0" i="0" u="none" strike="noStrike" kern="1200" cap="none" spc="0" normalizeH="0" baseline="0" noProof="0" dirty="0" smtClean="0">
              <a:ln>
                <a:noFill/>
              </a:ln>
              <a:solidFill>
                <a:sysClr val="windowText" lastClr="000000"/>
              </a:solidFill>
              <a:effectLst/>
              <a:uLnTx/>
              <a:uFillTx/>
            </a:endParaRPr>
          </a:p>
          <a:p>
            <a:pPr marL="684213" marR="0" lvl="0" indent="-684213" algn="l" defTabSz="457200" rtl="0" eaLnBrk="1" fontAlgn="auto" latinLnBrk="0" hangingPunct="1">
              <a:lnSpc>
                <a:spcPct val="100000"/>
              </a:lnSpc>
              <a:spcBef>
                <a:spcPct val="20000"/>
              </a:spcBef>
              <a:spcAft>
                <a:spcPts val="0"/>
              </a:spcAft>
              <a:buClr>
                <a:srgbClr val="1983CB"/>
              </a:buClr>
              <a:buSzTx/>
              <a:buBlip>
                <a:blip r:embed="rId3"/>
              </a:buBlip>
              <a:tabLst/>
              <a:defRPr/>
            </a:pPr>
            <a:r>
              <a:rPr kumimoji="0" lang="en-US" sz="2000" b="1" i="0" u="none" strike="noStrike" kern="1200" cap="none" spc="0" normalizeH="0" baseline="0" noProof="0" dirty="0" smtClean="0">
                <a:ln>
                  <a:noFill/>
                </a:ln>
                <a:solidFill>
                  <a:srgbClr val="FA2F47"/>
                </a:solidFill>
                <a:effectLst>
                  <a:outerShdw blurRad="25400" dist="38100" dir="8100000" algn="tr" rotWithShape="0">
                    <a:prstClr val="black">
                      <a:alpha val="40000"/>
                    </a:prstClr>
                  </a:outerShdw>
                </a:effectLst>
                <a:uLnTx/>
                <a:uFillTx/>
              </a:rPr>
              <a:t>Part II </a:t>
            </a:r>
            <a:r>
              <a:rPr kumimoji="0" lang="en-US" sz="2000" b="0" i="0" u="none" strike="noStrike" kern="1200" cap="none" spc="0" normalizeH="0" baseline="0" noProof="0" dirty="0" smtClean="0">
                <a:ln>
                  <a:noFill/>
                </a:ln>
                <a:solidFill>
                  <a:sysClr val="windowText" lastClr="000000"/>
                </a:solidFill>
                <a:effectLst/>
                <a:uLnTx/>
                <a:uFillTx/>
              </a:rPr>
              <a:t>of this presentation will </a:t>
            </a:r>
            <a:r>
              <a:rPr kumimoji="0" lang="en-US" sz="2000" b="0" i="0" u="none" strike="noStrike" kern="1200" cap="none" spc="0" normalizeH="0" baseline="0" noProof="0" dirty="0" err="1" smtClean="0">
                <a:ln>
                  <a:noFill/>
                </a:ln>
                <a:solidFill>
                  <a:sysClr val="windowText" lastClr="000000"/>
                </a:solidFill>
                <a:effectLst/>
                <a:uLnTx/>
                <a:uFillTx/>
              </a:rPr>
              <a:t>detai</a:t>
            </a:r>
            <a:r>
              <a:rPr lang="en-US" sz="2000" dirty="0" smtClean="0">
                <a:solidFill>
                  <a:sysClr val="windowText" lastClr="000000"/>
                </a:solidFill>
              </a:rPr>
              <a:t>l</a:t>
            </a:r>
            <a:r>
              <a:rPr kumimoji="0" lang="en-US" sz="2000" b="0" i="0" u="none" strike="noStrike" kern="1200" cap="none" spc="0" normalizeH="0" baseline="0" noProof="0" dirty="0" smtClean="0">
                <a:ln>
                  <a:noFill/>
                </a:ln>
                <a:solidFill>
                  <a:sysClr val="windowText" lastClr="000000"/>
                </a:solidFill>
                <a:effectLst/>
                <a:uLnTx/>
                <a:uFillTx/>
              </a:rPr>
              <a:t> the process for completing the online reporting form as required by the state</a:t>
            </a:r>
          </a:p>
          <a:p>
            <a:pPr marL="684213" marR="0" lvl="0" indent="-684213" algn="l" defTabSz="457200" rtl="0" eaLnBrk="1" fontAlgn="auto" latinLnBrk="0" hangingPunct="1">
              <a:lnSpc>
                <a:spcPct val="100000"/>
              </a:lnSpc>
              <a:spcBef>
                <a:spcPct val="20000"/>
              </a:spcBef>
              <a:spcAft>
                <a:spcPts val="0"/>
              </a:spcAft>
              <a:buClr>
                <a:srgbClr val="1983CB"/>
              </a:buClr>
              <a:buSzTx/>
              <a:buBlip>
                <a:blip r:embed="rId3"/>
              </a:buBlip>
              <a:tabLst/>
              <a:defRPr/>
            </a:pPr>
            <a:endParaRPr lang="en-US" sz="2000" dirty="0">
              <a:solidFill>
                <a:sysClr val="windowText" lastClr="000000"/>
              </a:solidFill>
            </a:endParaRPr>
          </a:p>
          <a:p>
            <a:pPr marL="684213" marR="0" lvl="0" indent="-684213" algn="l" defTabSz="457200" rtl="0" eaLnBrk="1" fontAlgn="auto" latinLnBrk="0" hangingPunct="1">
              <a:lnSpc>
                <a:spcPct val="100000"/>
              </a:lnSpc>
              <a:spcBef>
                <a:spcPct val="20000"/>
              </a:spcBef>
              <a:spcAft>
                <a:spcPts val="0"/>
              </a:spcAft>
              <a:buClr>
                <a:srgbClr val="1983CB"/>
              </a:buClr>
              <a:buSzTx/>
              <a:buBlip>
                <a:blip r:embed="rId3"/>
              </a:buBlip>
              <a:tabLst/>
              <a:defRPr/>
            </a:pPr>
            <a:r>
              <a:rPr lang="en-US" sz="2000" b="1" dirty="0">
                <a:solidFill>
                  <a:srgbClr val="FA2F47"/>
                </a:solidFill>
                <a:effectLst>
                  <a:outerShdw blurRad="25400" dist="38100" dir="8100000" algn="tr" rotWithShape="0">
                    <a:prstClr val="black">
                      <a:alpha val="40000"/>
                    </a:prstClr>
                  </a:outerShdw>
                </a:effectLst>
              </a:rPr>
              <a:t>Part III </a:t>
            </a:r>
            <a:r>
              <a:rPr kumimoji="0" lang="en-US" sz="2000" b="0" i="0" u="none" strike="noStrike" kern="1200" cap="none" spc="0" normalizeH="0" baseline="0" noProof="0" dirty="0" smtClean="0">
                <a:ln>
                  <a:noFill/>
                </a:ln>
                <a:solidFill>
                  <a:sysClr val="windowText" lastClr="000000"/>
                </a:solidFill>
                <a:effectLst/>
                <a:uLnTx/>
                <a:uFillTx/>
              </a:rPr>
              <a:t>describes LA Care’s new annual PPC Reporting Attestation process including catch-up attestations</a:t>
            </a:r>
            <a:r>
              <a:rPr kumimoji="0" lang="en-US" sz="2000" b="0" i="0" u="none" strike="noStrike" kern="1200" cap="none" spc="0" normalizeH="0" noProof="0" dirty="0" smtClean="0">
                <a:ln>
                  <a:noFill/>
                </a:ln>
                <a:solidFill>
                  <a:sysClr val="windowText" lastClr="000000"/>
                </a:solidFill>
                <a:effectLst/>
                <a:uLnTx/>
                <a:uFillTx/>
              </a:rPr>
              <a:t> for the years 2021 &amp; 2022 and January, 2023, due to your LA Care ACM by </a:t>
            </a:r>
            <a:r>
              <a:rPr lang="en-US" sz="2000" b="1" u="sng" dirty="0">
                <a:solidFill>
                  <a:srgbClr val="FA2F47"/>
                </a:solidFill>
                <a:effectLst>
                  <a:outerShdw blurRad="25400" dist="38100" dir="8100000" algn="tr" rotWithShape="0">
                    <a:prstClr val="black">
                      <a:alpha val="40000"/>
                    </a:prstClr>
                  </a:outerShdw>
                </a:effectLst>
              </a:rPr>
              <a:t>March </a:t>
            </a:r>
            <a:r>
              <a:rPr lang="en-US" sz="2000" b="1" u="sng" dirty="0" smtClean="0">
                <a:solidFill>
                  <a:srgbClr val="FA2F47"/>
                </a:solidFill>
                <a:effectLst>
                  <a:outerShdw blurRad="25400" dist="38100" dir="8100000" algn="tr" rotWithShape="0">
                    <a:prstClr val="black">
                      <a:alpha val="40000"/>
                    </a:prstClr>
                  </a:outerShdw>
                </a:effectLst>
              </a:rPr>
              <a:t>13, 2023</a:t>
            </a:r>
            <a:r>
              <a:rPr lang="en-US" sz="2000" dirty="0">
                <a:solidFill>
                  <a:sysClr val="windowText" lastClr="000000"/>
                </a:solidFill>
              </a:rPr>
              <a:t>. </a:t>
            </a:r>
          </a:p>
          <a:p>
            <a:pPr marR="0" lvl="0" algn="l" defTabSz="457200" rtl="0" eaLnBrk="1" fontAlgn="auto" latinLnBrk="0" hangingPunct="1">
              <a:lnSpc>
                <a:spcPct val="100000"/>
              </a:lnSpc>
              <a:spcBef>
                <a:spcPct val="20000"/>
              </a:spcBef>
              <a:spcAft>
                <a:spcPts val="0"/>
              </a:spcAft>
              <a:buClr>
                <a:srgbClr val="1983CB"/>
              </a:buClr>
              <a:buSzTx/>
              <a:buBlip>
                <a:blip r:embed="rId3"/>
              </a:buBlip>
              <a:tabLst/>
              <a:defRPr/>
            </a:pPr>
            <a:endParaRPr kumimoji="0" lang="en-US" sz="16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Arial"/>
            </a:endParaRPr>
          </a:p>
        </p:txBody>
      </p:sp>
      <p:sp>
        <p:nvSpPr>
          <p:cNvPr id="9" name="Title 1"/>
          <p:cNvSpPr txBox="1">
            <a:spLocks/>
          </p:cNvSpPr>
          <p:nvPr/>
        </p:nvSpPr>
        <p:spPr>
          <a:xfrm>
            <a:off x="1075070" y="30115"/>
            <a:ext cx="7812567" cy="536841"/>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a:solidFill>
                  <a:srgbClr val="1983CB"/>
                </a:solidFill>
                <a:latin typeface="Century Gothic" panose="020B0502020202020204" pitchFamily="34" charset="0"/>
                <a:ea typeface="+mj-ea"/>
                <a:cs typeface="Arial"/>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6902D"/>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t>What will this presentation cover?</a:t>
            </a:r>
            <a:br>
              <a:rPr kumimoji="0" lang="en-US" sz="3200" b="1" i="0" u="none" strike="noStrike" kern="1200" cap="none" spc="0" normalizeH="0" baseline="0" noProof="0" dirty="0" smtClean="0">
                <a:ln>
                  <a:noFill/>
                </a:ln>
                <a:solidFill>
                  <a:srgbClr val="F6902D"/>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br>
            <a:r>
              <a:rPr kumimoji="0" lang="en-US" sz="3200" b="1" i="0" u="none" strike="noStrike" kern="1200" cap="none" spc="0" normalizeH="0" baseline="0" noProof="0" dirty="0" smtClean="0">
                <a:ln>
                  <a:noFill/>
                </a:ln>
                <a:solidFill>
                  <a:srgbClr val="F6902D"/>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t/>
            </a:r>
            <a:br>
              <a:rPr kumimoji="0" lang="en-US" sz="3200" b="1" i="0" u="none" strike="noStrike" kern="1200" cap="none" spc="0" normalizeH="0" baseline="0" noProof="0" dirty="0" smtClean="0">
                <a:ln>
                  <a:noFill/>
                </a:ln>
                <a:solidFill>
                  <a:srgbClr val="F6902D"/>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br>
            <a:endParaRPr kumimoji="0" lang="en-US" sz="3200" b="1" i="0" u="none" strike="noStrike" kern="1200" cap="none" spc="0" normalizeH="0" baseline="0" noProof="0" dirty="0">
              <a:ln>
                <a:noFill/>
              </a:ln>
              <a:solidFill>
                <a:srgbClr val="F6902D"/>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128" y="6123982"/>
            <a:ext cx="1836579" cy="556308"/>
          </a:xfrm>
          <a:prstGeom prst="rect">
            <a:avLst/>
          </a:prstGeom>
          <a:ln>
            <a:solidFill>
              <a:srgbClr val="654186"/>
            </a:solid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922" y="676656"/>
            <a:ext cx="8468078" cy="1085182"/>
          </a:xfrm>
          <a:prstGeom prst="rect">
            <a:avLst/>
          </a:prstGeom>
        </p:spPr>
      </p:pic>
      <p:sp>
        <p:nvSpPr>
          <p:cNvPr id="10" name="Rectangle 9"/>
          <p:cNvSpPr/>
          <p:nvPr/>
        </p:nvSpPr>
        <p:spPr>
          <a:xfrm>
            <a:off x="8789301" y="6416451"/>
            <a:ext cx="354699" cy="31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Tree>
    <p:extLst>
      <p:ext uri="{BB962C8B-B14F-4D97-AF65-F5344CB8AC3E}">
        <p14:creationId xmlns:p14="http://schemas.microsoft.com/office/powerpoint/2010/main" val="34883365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txBox="1">
            <a:spLocks/>
          </p:cNvSpPr>
          <p:nvPr/>
        </p:nvSpPr>
        <p:spPr>
          <a:xfrm>
            <a:off x="1508289" y="6470150"/>
            <a:ext cx="7039418" cy="2577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smtClean="0">
                <a:solidFill>
                  <a:srgbClr val="1983CB"/>
                </a:solidFill>
                <a:latin typeface="Century Gothic" panose="020B0502020202020204" pitchFamily="34" charset="0"/>
              </a:rPr>
              <a:t>APL 17-009/Provider Preventable Conditions Reporting</a:t>
            </a:r>
            <a:endParaRPr lang="en-US" sz="1050" dirty="0">
              <a:solidFill>
                <a:srgbClr val="1983CB"/>
              </a:solidFill>
              <a:latin typeface="Century Gothic" panose="020B0502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28" y="6123982"/>
            <a:ext cx="1836579" cy="556308"/>
          </a:xfrm>
          <a:prstGeom prst="rect">
            <a:avLst/>
          </a:prstGeom>
          <a:ln>
            <a:solidFill>
              <a:srgbClr val="654186"/>
            </a:solidFill>
          </a:ln>
        </p:spPr>
      </p:pic>
      <p:sp>
        <p:nvSpPr>
          <p:cNvPr id="5" name="Content Placeholder 2"/>
          <p:cNvSpPr txBox="1">
            <a:spLocks/>
          </p:cNvSpPr>
          <p:nvPr/>
        </p:nvSpPr>
        <p:spPr>
          <a:xfrm>
            <a:off x="843379" y="79899"/>
            <a:ext cx="8167456" cy="293728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1pPr>
            <a:lvl2pPr marL="742950" indent="-285750" algn="l" defTabSz="457200" rtl="0" eaLnBrk="1" latinLnBrk="0" hangingPunct="1">
              <a:spcBef>
                <a:spcPct val="20000"/>
              </a:spcBef>
              <a:buClr>
                <a:srgbClr val="F6902D"/>
              </a:buClr>
              <a:buFont typeface="Arial"/>
              <a:buChar char="–"/>
              <a:defRPr sz="1600" kern="1200">
                <a:solidFill>
                  <a:schemeClr val="tx1"/>
                </a:solidFill>
                <a:latin typeface="Century Gothic" panose="020B0502020202020204" pitchFamily="34" charset="0"/>
                <a:ea typeface="+mn-ea"/>
                <a:cs typeface="Arial"/>
              </a:defRPr>
            </a:lvl2pPr>
            <a:lvl3pPr marL="1143000" indent="-2286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3pPr>
            <a:lvl4pPr marL="1600200" indent="-228600" algn="l" defTabSz="457200" rtl="0" eaLnBrk="1" latinLnBrk="0" hangingPunct="1">
              <a:spcBef>
                <a:spcPct val="20000"/>
              </a:spcBef>
              <a:buClr>
                <a:srgbClr val="F6902D"/>
              </a:buClr>
              <a:buFont typeface="Arial"/>
              <a:buChar char="–"/>
              <a:defRPr sz="1600" kern="1200">
                <a:solidFill>
                  <a:schemeClr val="tx1"/>
                </a:solidFill>
                <a:latin typeface="Century Gothic" panose="020B0502020202020204" pitchFamily="34" charset="0"/>
                <a:ea typeface="+mn-ea"/>
                <a:cs typeface="Arial"/>
              </a:defRPr>
            </a:lvl4pPr>
            <a:lvl5pPr marL="2057400" indent="-2286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ClrTx/>
              <a:buNone/>
              <a:defRPr/>
            </a:pPr>
            <a:r>
              <a:rPr lang="en-US" sz="3600" b="1" dirty="0">
                <a:solidFill>
                  <a:srgbClr val="1983CB"/>
                </a:solidFill>
                <a:effectLst>
                  <a:outerShdw blurRad="25400" dist="38100" dir="8100000" algn="tr" rotWithShape="0">
                    <a:prstClr val="black">
                      <a:alpha val="40000"/>
                    </a:prstClr>
                  </a:outerShdw>
                </a:effectLst>
                <a:ea typeface="+mj-ea"/>
              </a:rPr>
              <a:t>Questions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821" y="676656"/>
            <a:ext cx="8468078" cy="1085182"/>
          </a:xfrm>
          <a:prstGeom prst="rect">
            <a:avLst/>
          </a:prstGeom>
        </p:spPr>
      </p:pic>
      <p:sp>
        <p:nvSpPr>
          <p:cNvPr id="9" name="Rectangle 8"/>
          <p:cNvSpPr/>
          <p:nvPr/>
        </p:nvSpPr>
        <p:spPr>
          <a:xfrm>
            <a:off x="8789301" y="6416451"/>
            <a:ext cx="354699" cy="31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755821" y="2092688"/>
            <a:ext cx="7926540" cy="33848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1pPr>
            <a:lvl2pPr marL="742950" indent="-285750" algn="l" defTabSz="457200" rtl="0" eaLnBrk="1" latinLnBrk="0" hangingPunct="1">
              <a:spcBef>
                <a:spcPct val="20000"/>
              </a:spcBef>
              <a:buClr>
                <a:srgbClr val="F6902D"/>
              </a:buClr>
              <a:buFont typeface="Arial"/>
              <a:buChar char="–"/>
              <a:defRPr sz="1600" kern="1200">
                <a:solidFill>
                  <a:schemeClr val="tx1"/>
                </a:solidFill>
                <a:latin typeface="Century Gothic" panose="020B0502020202020204" pitchFamily="34" charset="0"/>
                <a:ea typeface="+mn-ea"/>
                <a:cs typeface="Arial"/>
              </a:defRPr>
            </a:lvl2pPr>
            <a:lvl3pPr marL="1143000" indent="-2286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3pPr>
            <a:lvl4pPr marL="1600200" indent="-228600" algn="l" defTabSz="457200" rtl="0" eaLnBrk="1" latinLnBrk="0" hangingPunct="1">
              <a:spcBef>
                <a:spcPct val="20000"/>
              </a:spcBef>
              <a:buClr>
                <a:srgbClr val="F6902D"/>
              </a:buClr>
              <a:buFont typeface="Arial"/>
              <a:buChar char="–"/>
              <a:defRPr sz="1600" kern="1200">
                <a:solidFill>
                  <a:schemeClr val="tx1"/>
                </a:solidFill>
                <a:latin typeface="Century Gothic" panose="020B0502020202020204" pitchFamily="34" charset="0"/>
                <a:ea typeface="+mn-ea"/>
                <a:cs typeface="Arial"/>
              </a:defRPr>
            </a:lvl4pPr>
            <a:lvl5pPr marL="2057400" indent="-2286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ctr" fontAlgn="auto">
              <a:lnSpc>
                <a:spcPct val="100000"/>
              </a:lnSpc>
              <a:spcAft>
                <a:spcPts val="0"/>
              </a:spcAft>
              <a:buSzTx/>
              <a:buFont typeface="Arial"/>
              <a:buNone/>
              <a:tabLst/>
              <a:defRPr/>
            </a:pPr>
            <a:r>
              <a:rPr lang="en-US" sz="4000" b="1" dirty="0">
                <a:solidFill>
                  <a:srgbClr val="F6902D"/>
                </a:solidFill>
                <a:effectLst>
                  <a:outerShdw blurRad="25400" dist="38100" dir="8100000" algn="tr" rotWithShape="0">
                    <a:prstClr val="black">
                      <a:alpha val="40000"/>
                    </a:prstClr>
                  </a:outerShdw>
                </a:effectLst>
              </a:rPr>
              <a:t>Please reach out to your </a:t>
            </a:r>
          </a:p>
          <a:p>
            <a:pPr marL="0" marR="0" indent="0" algn="ctr" fontAlgn="auto">
              <a:lnSpc>
                <a:spcPct val="100000"/>
              </a:lnSpc>
              <a:spcAft>
                <a:spcPts val="0"/>
              </a:spcAft>
              <a:buSzTx/>
              <a:buFont typeface="Arial"/>
              <a:buNone/>
              <a:tabLst/>
              <a:defRPr/>
            </a:pPr>
            <a:r>
              <a:rPr lang="en-US" sz="4000" b="1" dirty="0">
                <a:solidFill>
                  <a:srgbClr val="F6902D"/>
                </a:solidFill>
                <a:effectLst>
                  <a:outerShdw blurRad="25400" dist="38100" dir="8100000" algn="tr" rotWithShape="0">
                    <a:prstClr val="black">
                      <a:alpha val="40000"/>
                    </a:prstClr>
                  </a:outerShdw>
                </a:effectLst>
              </a:rPr>
              <a:t>assigned ACM </a:t>
            </a:r>
            <a:endParaRPr lang="en-US" sz="4000" b="1" dirty="0" smtClean="0">
              <a:solidFill>
                <a:srgbClr val="F6902D"/>
              </a:solidFill>
              <a:effectLst>
                <a:outerShdw blurRad="25400" dist="38100" dir="8100000" algn="tr" rotWithShape="0">
                  <a:prstClr val="black">
                    <a:alpha val="40000"/>
                  </a:prstClr>
                </a:outerShdw>
              </a:effectLst>
            </a:endParaRPr>
          </a:p>
          <a:p>
            <a:pPr marL="0" marR="0" indent="0" algn="ctr" fontAlgn="auto">
              <a:lnSpc>
                <a:spcPct val="100000"/>
              </a:lnSpc>
              <a:spcAft>
                <a:spcPts val="0"/>
              </a:spcAft>
              <a:buSzTx/>
              <a:buFont typeface="Arial"/>
              <a:buNone/>
              <a:tabLst/>
              <a:defRPr/>
            </a:pPr>
            <a:r>
              <a:rPr lang="en-US" sz="4000" b="1" dirty="0" smtClean="0">
                <a:solidFill>
                  <a:srgbClr val="F6902D"/>
                </a:solidFill>
                <a:effectLst>
                  <a:outerShdw blurRad="25400" dist="38100" dir="8100000" algn="tr" rotWithShape="0">
                    <a:prstClr val="black">
                      <a:alpha val="40000"/>
                    </a:prstClr>
                  </a:outerShdw>
                </a:effectLst>
              </a:rPr>
              <a:t>with </a:t>
            </a:r>
            <a:r>
              <a:rPr lang="en-US" sz="4000" b="1" dirty="0">
                <a:solidFill>
                  <a:srgbClr val="F6902D"/>
                </a:solidFill>
                <a:effectLst>
                  <a:outerShdw blurRad="25400" dist="38100" dir="8100000" algn="tr" rotWithShape="0">
                    <a:prstClr val="black">
                      <a:alpha val="40000"/>
                    </a:prstClr>
                  </a:outerShdw>
                </a:effectLst>
              </a:rPr>
              <a:t>any questions</a:t>
            </a:r>
            <a:r>
              <a:rPr lang="en-US" sz="4000" b="1" dirty="0" smtClean="0">
                <a:solidFill>
                  <a:srgbClr val="F6902D"/>
                </a:solidFill>
                <a:effectLst>
                  <a:outerShdw blurRad="25400" dist="38100" dir="8100000" algn="tr" rotWithShape="0">
                    <a:prstClr val="black">
                      <a:alpha val="40000"/>
                    </a:prstClr>
                  </a:outerShdw>
                </a:effectLst>
              </a:rPr>
              <a:t>.</a:t>
            </a:r>
          </a:p>
          <a:p>
            <a:pPr marL="0" indent="0" algn="ctr">
              <a:buNone/>
              <a:defRPr/>
            </a:pPr>
            <a:r>
              <a:rPr lang="en-US" sz="2800" b="1" dirty="0">
                <a:solidFill>
                  <a:srgbClr val="0000FF"/>
                </a:solidFill>
                <a:ea typeface="MS Mincho" panose="02020609040205080304" pitchFamily="49" charset="-128"/>
                <a:cs typeface="Times New Roman" panose="02020603050405020304" pitchFamily="18" charset="0"/>
              </a:rPr>
              <a:t>EPOCommunications@lacare.org</a:t>
            </a:r>
            <a:endParaRPr lang="en-US" sz="2800" b="1" dirty="0">
              <a:solidFill>
                <a:srgbClr val="F6902D"/>
              </a:solidFill>
              <a:effectLst>
                <a:outerShdw blurRad="25400" dist="38100" dir="8100000" algn="tr" rotWithShape="0">
                  <a:prstClr val="black">
                    <a:alpha val="40000"/>
                  </a:prstClr>
                </a:outerShdw>
              </a:effectLst>
            </a:endParaRPr>
          </a:p>
          <a:p>
            <a:pPr marL="0" indent="0">
              <a:buNone/>
              <a:defRPr/>
            </a:pPr>
            <a:endParaRPr lang="en-US" sz="3000" dirty="0"/>
          </a:p>
        </p:txBody>
      </p:sp>
      <p:sp>
        <p:nvSpPr>
          <p:cNvPr id="10" name="Rectangle 9"/>
          <p:cNvSpPr/>
          <p:nvPr/>
        </p:nvSpPr>
        <p:spPr>
          <a:xfrm>
            <a:off x="8610512" y="6402136"/>
            <a:ext cx="418704" cy="369332"/>
          </a:xfrm>
          <a:prstGeom prst="rect">
            <a:avLst/>
          </a:prstGeom>
        </p:spPr>
        <p:txBody>
          <a:bodyPr wrap="none">
            <a:spAutoFit/>
          </a:bodyPr>
          <a:lstStyle/>
          <a:p>
            <a:pPr algn="ctr"/>
            <a:r>
              <a:rPr lang="en-US" dirty="0" smtClean="0"/>
              <a:t>30</a:t>
            </a:r>
            <a:endParaRPr lang="en-US" dirty="0"/>
          </a:p>
        </p:txBody>
      </p:sp>
    </p:spTree>
    <p:extLst>
      <p:ext uri="{BB962C8B-B14F-4D97-AF65-F5344CB8AC3E}">
        <p14:creationId xmlns:p14="http://schemas.microsoft.com/office/powerpoint/2010/main" val="4150268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22" y="5384968"/>
            <a:ext cx="8468078" cy="1085182"/>
          </a:xfrm>
          <a:prstGeom prst="rect">
            <a:avLst/>
          </a:prstGeom>
        </p:spPr>
      </p:pic>
      <p:sp>
        <p:nvSpPr>
          <p:cNvPr id="3" name="Footer Placeholder 3"/>
          <p:cNvSpPr txBox="1">
            <a:spLocks/>
          </p:cNvSpPr>
          <p:nvPr/>
        </p:nvSpPr>
        <p:spPr>
          <a:xfrm>
            <a:off x="4382378" y="6445251"/>
            <a:ext cx="417919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smtClean="0">
                <a:solidFill>
                  <a:srgbClr val="084A7B"/>
                </a:solidFill>
                <a:latin typeface="Century Gothic" panose="020B0502020202020204" pitchFamily="34" charset="0"/>
              </a:rPr>
              <a:t> </a:t>
            </a:r>
            <a:endParaRPr lang="en-US" sz="1000" dirty="0">
              <a:solidFill>
                <a:srgbClr val="084A7B"/>
              </a:solidFill>
              <a:latin typeface="Century Gothic" panose="020B0502020202020204" pitchFamily="34" charset="0"/>
            </a:endParaRPr>
          </a:p>
        </p:txBody>
      </p:sp>
      <p:pic>
        <p:nvPicPr>
          <p:cNvPr id="7" name="Picture 6"/>
          <p:cNvPicPr>
            <a:picLocks noChangeAspect="1"/>
          </p:cNvPicPr>
          <p:nvPr/>
        </p:nvPicPr>
        <p:blipFill rotWithShape="1">
          <a:blip r:embed="rId4"/>
          <a:srcRect l="37574" r="18791"/>
          <a:stretch/>
        </p:blipFill>
        <p:spPr>
          <a:xfrm>
            <a:off x="5090090" y="891317"/>
            <a:ext cx="4053910" cy="5481128"/>
          </a:xfrm>
          <a:prstGeom prst="rect">
            <a:avLst/>
          </a:prstGeom>
        </p:spPr>
      </p:pic>
      <p:grpSp>
        <p:nvGrpSpPr>
          <p:cNvPr id="10" name="Group 9"/>
          <p:cNvGrpSpPr/>
          <p:nvPr/>
        </p:nvGrpSpPr>
        <p:grpSpPr>
          <a:xfrm>
            <a:off x="1192786" y="1475598"/>
            <a:ext cx="4066481" cy="3318301"/>
            <a:chOff x="1192786" y="1475598"/>
            <a:chExt cx="4066481" cy="3318301"/>
          </a:xfrm>
        </p:grpSpPr>
        <p:sp>
          <p:nvSpPr>
            <p:cNvPr id="8" name="TextBox 7"/>
            <p:cNvSpPr txBox="1"/>
            <p:nvPr/>
          </p:nvSpPr>
          <p:spPr>
            <a:xfrm>
              <a:off x="1192786" y="1475598"/>
              <a:ext cx="4066481" cy="707886"/>
            </a:xfrm>
            <a:prstGeom prst="rect">
              <a:avLst/>
            </a:prstGeom>
            <a:noFill/>
          </p:spPr>
          <p:txBody>
            <a:bodyPr wrap="square" rtlCol="0">
              <a:spAutoFit/>
            </a:bodyPr>
            <a:lstStyle/>
            <a:p>
              <a:pPr algn="ctr" defTabSz="457200"/>
              <a:r>
                <a:rPr lang="en-US" sz="4000" b="1" dirty="0" smtClean="0">
                  <a:solidFill>
                    <a:srgbClr val="FE2C46"/>
                  </a:solidFill>
                  <a:effectLst>
                    <a:outerShdw blurRad="50800" dist="38100" dir="8100000" algn="tr" rotWithShape="0">
                      <a:prstClr val="black">
                        <a:alpha val="40000"/>
                      </a:prstClr>
                    </a:outerShdw>
                  </a:effectLst>
                  <a:latin typeface="Century Gothic" panose="020B0502020202020204" pitchFamily="34" charset="0"/>
                </a:rPr>
                <a:t>From all of us at</a:t>
              </a:r>
              <a:endParaRPr lang="en-US" sz="4000" b="1" dirty="0">
                <a:solidFill>
                  <a:srgbClr val="FE2C46"/>
                </a:solidFill>
                <a:effectLst>
                  <a:outerShdw blurRad="50800" dist="38100" dir="8100000" algn="tr" rotWithShape="0">
                    <a:prstClr val="black">
                      <a:alpha val="40000"/>
                    </a:prstClr>
                  </a:outerShdw>
                </a:effectLst>
                <a:latin typeface="Century Gothic" panose="020B0502020202020204" pitchFamily="34"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9708" y="2317710"/>
              <a:ext cx="3872637" cy="1173039"/>
            </a:xfrm>
            <a:prstGeom prst="rect">
              <a:avLst/>
            </a:prstGeom>
            <a:ln>
              <a:solidFill>
                <a:srgbClr val="654186"/>
              </a:solidFill>
            </a:ln>
          </p:spPr>
        </p:pic>
        <p:pic>
          <p:nvPicPr>
            <p:cNvPr id="2" name="Picture 1"/>
            <p:cNvPicPr>
              <a:picLocks noChangeAspect="1"/>
            </p:cNvPicPr>
            <p:nvPr/>
          </p:nvPicPr>
          <p:blipFill rotWithShape="1">
            <a:blip r:embed="rId6">
              <a:duotone>
                <a:prstClr val="black"/>
                <a:srgbClr val="084A7B">
                  <a:tint val="45000"/>
                  <a:satMod val="400000"/>
                </a:srgbClr>
              </a:duotone>
              <a:extLst>
                <a:ext uri="{BEBA8EAE-BF5A-486C-A8C5-ECC9F3942E4B}">
                  <a14:imgProps xmlns:a14="http://schemas.microsoft.com/office/drawing/2010/main">
                    <a14:imgLayer r:embed="rId7">
                      <a14:imgEffect>
                        <a14:backgroundRemoval t="9504" b="89256" l="2500" r="94688">
                          <a14:foregroundMark x1="15625" y1="28926" x2="15625" y2="28926"/>
                          <a14:foregroundMark x1="34063" y1="44628" x2="34063" y2="44628"/>
                          <a14:foregroundMark x1="42969" y1="42562" x2="42969" y2="42562"/>
                          <a14:foregroundMark x1="63281" y1="42562" x2="63281" y2="42562"/>
                          <a14:foregroundMark x1="70156" y1="37190" x2="70156" y2="37190"/>
                          <a14:foregroundMark x1="74531" y1="41322" x2="74531" y2="41322"/>
                          <a14:foregroundMark x1="78594" y1="40496" x2="78594" y2="40496"/>
                          <a14:foregroundMark x1="89688" y1="19835" x2="89688" y2="19835"/>
                          <a14:foregroundMark x1="89063" y1="61983" x2="89063" y2="61983"/>
                          <a14:foregroundMark x1="79531" y1="81818" x2="79531" y2="81818"/>
                          <a14:foregroundMark x1="26250" y1="81405" x2="26250" y2="81405"/>
                        </a14:backgroundRemoval>
                      </a14:imgEffect>
                    </a14:imgLayer>
                  </a14:imgProps>
                </a:ext>
                <a:ext uri="{28A0092B-C50C-407E-A947-70E740481C1C}">
                  <a14:useLocalDpi xmlns:a14="http://schemas.microsoft.com/office/drawing/2010/main" val="0"/>
                </a:ext>
              </a:extLst>
            </a:blip>
            <a:srcRect l="2864" t="9076" r="6698" b="6430"/>
            <a:stretch/>
          </p:blipFill>
          <p:spPr>
            <a:xfrm>
              <a:off x="1571622" y="3624975"/>
              <a:ext cx="3308808" cy="1168924"/>
            </a:xfrm>
            <a:prstGeom prst="rect">
              <a:avLst/>
            </a:prstGeom>
          </p:spPr>
        </p:pic>
      </p:gr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128" y="6123982"/>
            <a:ext cx="1836579" cy="556308"/>
          </a:xfrm>
          <a:prstGeom prst="rect">
            <a:avLst/>
          </a:prstGeom>
          <a:ln>
            <a:solidFill>
              <a:srgbClr val="654186"/>
            </a:solidFill>
          </a:ln>
        </p:spPr>
      </p:pic>
      <p:sp>
        <p:nvSpPr>
          <p:cNvPr id="13" name="Rectangle 12"/>
          <p:cNvSpPr/>
          <p:nvPr/>
        </p:nvSpPr>
        <p:spPr>
          <a:xfrm>
            <a:off x="8789301" y="6416451"/>
            <a:ext cx="354699" cy="31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199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22" y="5384968"/>
            <a:ext cx="8468078" cy="1085182"/>
          </a:xfrm>
          <a:prstGeom prst="rect">
            <a:avLst/>
          </a:prstGeom>
        </p:spPr>
      </p:pic>
      <p:sp>
        <p:nvSpPr>
          <p:cNvPr id="6" name="Footer Placeholder 3"/>
          <p:cNvSpPr txBox="1">
            <a:spLocks/>
          </p:cNvSpPr>
          <p:nvPr/>
        </p:nvSpPr>
        <p:spPr>
          <a:xfrm>
            <a:off x="1508289" y="6470150"/>
            <a:ext cx="7039418" cy="2577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smtClean="0">
                <a:solidFill>
                  <a:srgbClr val="1983CB"/>
                </a:solidFill>
                <a:latin typeface="Century Gothic" panose="020B0502020202020204" pitchFamily="34" charset="0"/>
              </a:rPr>
              <a:t>APL 17-009/Provider Preventable Conditions Reporting</a:t>
            </a:r>
            <a:endParaRPr lang="en-US" sz="1050" dirty="0">
              <a:solidFill>
                <a:srgbClr val="1983CB"/>
              </a:solidFill>
              <a:latin typeface="Century Gothic" panose="020B0502020202020204" pitchFamily="34" charset="0"/>
            </a:endParaRPr>
          </a:p>
        </p:txBody>
      </p:sp>
      <p:sp>
        <p:nvSpPr>
          <p:cNvPr id="4" name="Title 2"/>
          <p:cNvSpPr txBox="1">
            <a:spLocks/>
          </p:cNvSpPr>
          <p:nvPr/>
        </p:nvSpPr>
        <p:spPr>
          <a:xfrm>
            <a:off x="792479" y="2195244"/>
            <a:ext cx="5486400" cy="1228615"/>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a:solidFill>
                  <a:srgbClr val="1983CB"/>
                </a:solidFill>
                <a:latin typeface="Century Gothic" panose="020B0502020202020204" pitchFamily="34" charset="0"/>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smtClean="0">
                <a:ln>
                  <a:noFill/>
                </a:ln>
                <a:solidFill>
                  <a:srgbClr val="FA2F47"/>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t>Part I</a:t>
            </a:r>
            <a:r>
              <a:rPr kumimoji="0" lang="en-US" sz="3800" b="1" i="0" u="none" strike="noStrike" kern="1200" cap="none" spc="0" normalizeH="0" baseline="0" noProof="0" dirty="0" smtClean="0">
                <a:ln>
                  <a:noFill/>
                </a:ln>
                <a:solidFill>
                  <a:srgbClr val="1983CB"/>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t/>
            </a:r>
            <a:br>
              <a:rPr kumimoji="0" lang="en-US" sz="3800" b="1" i="0" u="none" strike="noStrike" kern="1200" cap="none" spc="0" normalizeH="0" baseline="0" noProof="0" dirty="0" smtClean="0">
                <a:ln>
                  <a:noFill/>
                </a:ln>
                <a:solidFill>
                  <a:srgbClr val="1983CB"/>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br>
            <a:r>
              <a:rPr kumimoji="0" lang="en-US" sz="3800" b="1" i="0" u="none" strike="noStrike" kern="1200" cap="none" spc="0" normalizeH="0" baseline="0" noProof="0" dirty="0" smtClean="0">
                <a:ln>
                  <a:noFill/>
                </a:ln>
                <a:solidFill>
                  <a:srgbClr val="1983CB"/>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t>Fundamentals of PPCs</a:t>
            </a:r>
            <a:endParaRPr kumimoji="0" lang="en-US" sz="3800" b="1" i="0" u="none" strike="noStrike" kern="1200" cap="none" spc="0" normalizeH="0" baseline="0" noProof="0" dirty="0">
              <a:ln>
                <a:noFill/>
              </a:ln>
              <a:solidFill>
                <a:srgbClr val="1983CB"/>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128" y="6123982"/>
            <a:ext cx="1836579" cy="556308"/>
          </a:xfrm>
          <a:prstGeom prst="rect">
            <a:avLst/>
          </a:prstGeom>
          <a:ln>
            <a:solidFill>
              <a:srgbClr val="654186"/>
            </a:solidFill>
          </a:ln>
        </p:spPr>
      </p:pic>
      <p:grpSp>
        <p:nvGrpSpPr>
          <p:cNvPr id="3" name="Group 2"/>
          <p:cNvGrpSpPr/>
          <p:nvPr/>
        </p:nvGrpSpPr>
        <p:grpSpPr>
          <a:xfrm>
            <a:off x="5690586" y="1148999"/>
            <a:ext cx="3453414" cy="4778560"/>
            <a:chOff x="5690586" y="1148999"/>
            <a:chExt cx="3453414" cy="4778560"/>
          </a:xfrm>
        </p:grpSpPr>
        <p:pic>
          <p:nvPicPr>
            <p:cNvPr id="9" name="Picture 8"/>
            <p:cNvPicPr>
              <a:picLocks noChangeAspect="1"/>
            </p:cNvPicPr>
            <p:nvPr/>
          </p:nvPicPr>
          <p:blipFill rotWithShape="1">
            <a:blip r:embed="rId5"/>
            <a:srcRect l="37574" r="18791"/>
            <a:stretch/>
          </p:blipFill>
          <p:spPr>
            <a:xfrm>
              <a:off x="5690586" y="1148999"/>
              <a:ext cx="3338630" cy="4514027"/>
            </a:xfrm>
            <a:prstGeom prst="rect">
              <a:avLst/>
            </a:prstGeom>
            <a:effectLst>
              <a:outerShdw blurRad="50800" dist="38100" dir="2700000" algn="tl" rotWithShape="0">
                <a:prstClr val="black">
                  <a:alpha val="40000"/>
                </a:prstClr>
              </a:outerShdw>
            </a:effectLst>
          </p:spPr>
        </p:pic>
        <p:sp>
          <p:nvSpPr>
            <p:cNvPr id="2" name="Rectangle 1"/>
            <p:cNvSpPr/>
            <p:nvPr/>
          </p:nvSpPr>
          <p:spPr>
            <a:xfrm>
              <a:off x="6187440" y="5608320"/>
              <a:ext cx="2956560" cy="319239"/>
            </a:xfrm>
            <a:custGeom>
              <a:avLst/>
              <a:gdLst>
                <a:gd name="connsiteX0" fmla="*/ 0 w 2956560"/>
                <a:gd name="connsiteY0" fmla="*/ 0 h 319239"/>
                <a:gd name="connsiteX1" fmla="*/ 2956560 w 2956560"/>
                <a:gd name="connsiteY1" fmla="*/ 0 h 319239"/>
                <a:gd name="connsiteX2" fmla="*/ 2956560 w 2956560"/>
                <a:gd name="connsiteY2" fmla="*/ 319239 h 319239"/>
                <a:gd name="connsiteX3" fmla="*/ 0 w 2956560"/>
                <a:gd name="connsiteY3" fmla="*/ 319239 h 319239"/>
                <a:gd name="connsiteX4" fmla="*/ 0 w 2956560"/>
                <a:gd name="connsiteY4" fmla="*/ 0 h 319239"/>
                <a:gd name="connsiteX0" fmla="*/ 0 w 2956560"/>
                <a:gd name="connsiteY0" fmla="*/ 0 h 319239"/>
                <a:gd name="connsiteX1" fmla="*/ 2956560 w 2956560"/>
                <a:gd name="connsiteY1" fmla="*/ 0 h 319239"/>
                <a:gd name="connsiteX2" fmla="*/ 2956560 w 2956560"/>
                <a:gd name="connsiteY2" fmla="*/ 319239 h 319239"/>
                <a:gd name="connsiteX3" fmla="*/ 0 w 2956560"/>
                <a:gd name="connsiteY3" fmla="*/ 319239 h 319239"/>
                <a:gd name="connsiteX4" fmla="*/ 0 w 2956560"/>
                <a:gd name="connsiteY4" fmla="*/ 0 h 319239"/>
                <a:gd name="connsiteX0" fmla="*/ 0 w 2956560"/>
                <a:gd name="connsiteY0" fmla="*/ 0 h 319239"/>
                <a:gd name="connsiteX1" fmla="*/ 2956560 w 2956560"/>
                <a:gd name="connsiteY1" fmla="*/ 0 h 319239"/>
                <a:gd name="connsiteX2" fmla="*/ 2956560 w 2956560"/>
                <a:gd name="connsiteY2" fmla="*/ 319239 h 319239"/>
                <a:gd name="connsiteX3" fmla="*/ 0 w 2956560"/>
                <a:gd name="connsiteY3" fmla="*/ 319239 h 319239"/>
                <a:gd name="connsiteX4" fmla="*/ 0 w 2956560"/>
                <a:gd name="connsiteY4" fmla="*/ 0 h 319239"/>
                <a:gd name="connsiteX0" fmla="*/ 0 w 2956560"/>
                <a:gd name="connsiteY0" fmla="*/ 0 h 319239"/>
                <a:gd name="connsiteX1" fmla="*/ 2956560 w 2956560"/>
                <a:gd name="connsiteY1" fmla="*/ 0 h 319239"/>
                <a:gd name="connsiteX2" fmla="*/ 2956560 w 2956560"/>
                <a:gd name="connsiteY2" fmla="*/ 319239 h 319239"/>
                <a:gd name="connsiteX3" fmla="*/ 0 w 2956560"/>
                <a:gd name="connsiteY3" fmla="*/ 319239 h 319239"/>
                <a:gd name="connsiteX4" fmla="*/ 0 w 2956560"/>
                <a:gd name="connsiteY4" fmla="*/ 0 h 319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560" h="319239">
                  <a:moveTo>
                    <a:pt x="0" y="0"/>
                  </a:moveTo>
                  <a:cubicBezTo>
                    <a:pt x="1162304" y="97536"/>
                    <a:pt x="1977136" y="54864"/>
                    <a:pt x="2956560" y="0"/>
                  </a:cubicBezTo>
                  <a:lnTo>
                    <a:pt x="2956560" y="319239"/>
                  </a:lnTo>
                  <a:lnTo>
                    <a:pt x="0" y="319239"/>
                  </a:lnTo>
                  <a:lnTo>
                    <a:pt x="0" y="0"/>
                  </a:lnTo>
                  <a:close/>
                </a:path>
              </a:pathLst>
            </a:custGeom>
            <a:gradFill flip="none" rotWithShape="1">
              <a:gsLst>
                <a:gs pos="4000">
                  <a:srgbClr val="2578B2"/>
                </a:gs>
                <a:gs pos="100000">
                  <a:srgbClr val="3A94D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8789301" y="6416451"/>
            <a:ext cx="354699" cy="31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Tree>
    <p:extLst>
      <p:ext uri="{BB962C8B-B14F-4D97-AF65-F5344CB8AC3E}">
        <p14:creationId xmlns:p14="http://schemas.microsoft.com/office/powerpoint/2010/main" val="2713087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22" y="5384968"/>
            <a:ext cx="8468078" cy="1085182"/>
          </a:xfrm>
          <a:prstGeom prst="rect">
            <a:avLst/>
          </a:prstGeom>
        </p:spPr>
      </p:pic>
      <p:sp>
        <p:nvSpPr>
          <p:cNvPr id="6" name="Footer Placeholder 3"/>
          <p:cNvSpPr txBox="1">
            <a:spLocks/>
          </p:cNvSpPr>
          <p:nvPr/>
        </p:nvSpPr>
        <p:spPr>
          <a:xfrm>
            <a:off x="1508289" y="6470150"/>
            <a:ext cx="7039418" cy="2577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smtClean="0">
                <a:solidFill>
                  <a:srgbClr val="1983CB"/>
                </a:solidFill>
                <a:latin typeface="Century Gothic" panose="020B0502020202020204" pitchFamily="34" charset="0"/>
              </a:rPr>
              <a:t>APL 17-009/Provider Preventable Conditions Reporting</a:t>
            </a:r>
            <a:endParaRPr lang="en-US" sz="1050" dirty="0">
              <a:solidFill>
                <a:srgbClr val="1983CB"/>
              </a:solidFill>
              <a:latin typeface="Century Gothic" panose="020B0502020202020204" pitchFamily="34" charset="0"/>
            </a:endParaRPr>
          </a:p>
        </p:txBody>
      </p:sp>
      <p:sp>
        <p:nvSpPr>
          <p:cNvPr id="5" name="Content Placeholder 2"/>
          <p:cNvSpPr txBox="1">
            <a:spLocks/>
          </p:cNvSpPr>
          <p:nvPr/>
        </p:nvSpPr>
        <p:spPr>
          <a:xfrm>
            <a:off x="968979" y="1248155"/>
            <a:ext cx="7891442" cy="378470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1pPr>
            <a:lvl2pPr marL="742950" indent="-285750" algn="l" defTabSz="457200" rtl="0" eaLnBrk="1" latinLnBrk="0" hangingPunct="1">
              <a:spcBef>
                <a:spcPct val="20000"/>
              </a:spcBef>
              <a:buClr>
                <a:srgbClr val="F6902D"/>
              </a:buClr>
              <a:buFont typeface="Arial"/>
              <a:buChar char="–"/>
              <a:defRPr sz="1600" kern="1200">
                <a:solidFill>
                  <a:schemeClr val="tx1"/>
                </a:solidFill>
                <a:latin typeface="Century Gothic" panose="020B0502020202020204" pitchFamily="34" charset="0"/>
                <a:ea typeface="+mn-ea"/>
                <a:cs typeface="Arial"/>
              </a:defRPr>
            </a:lvl2pPr>
            <a:lvl3pPr marL="1143000" indent="-2286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3pPr>
            <a:lvl4pPr marL="1600200" indent="-228600" algn="l" defTabSz="457200" rtl="0" eaLnBrk="1" latinLnBrk="0" hangingPunct="1">
              <a:spcBef>
                <a:spcPct val="20000"/>
              </a:spcBef>
              <a:buClr>
                <a:srgbClr val="F6902D"/>
              </a:buClr>
              <a:buFont typeface="Arial"/>
              <a:buChar char="–"/>
              <a:defRPr sz="1600" kern="1200">
                <a:solidFill>
                  <a:schemeClr val="tx1"/>
                </a:solidFill>
                <a:latin typeface="Century Gothic" panose="020B0502020202020204" pitchFamily="34" charset="0"/>
                <a:ea typeface="+mn-ea"/>
                <a:cs typeface="Arial"/>
              </a:defRPr>
            </a:lvl4pPr>
            <a:lvl5pPr marL="2057400" indent="-2286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0"/>
              </a:spcAft>
              <a:buClr>
                <a:srgbClr val="1983CB"/>
              </a:buClr>
              <a:buSzTx/>
              <a:buFont typeface="Arial"/>
              <a:buNone/>
              <a:tabLst/>
              <a:defRPr/>
            </a:pPr>
            <a:r>
              <a:rPr kumimoji="0" lang="en-US" sz="2800" b="0" i="0" u="none" strike="noStrike" kern="1200" cap="none" spc="0" normalizeH="0" baseline="0" noProof="0" dirty="0" smtClean="0">
                <a:ln>
                  <a:noFill/>
                </a:ln>
                <a:solidFill>
                  <a:sysClr val="windowText" lastClr="000000"/>
                </a:solidFill>
                <a:effectLst/>
                <a:uLnTx/>
                <a:uFillTx/>
              </a:rPr>
              <a:t> </a:t>
            </a:r>
          </a:p>
          <a:p>
            <a:pPr marL="0" marR="0" lvl="0" indent="0" algn="just" defTabSz="457200" rtl="0" eaLnBrk="1" fontAlgn="auto" latinLnBrk="0" hangingPunct="1">
              <a:lnSpc>
                <a:spcPct val="100000"/>
              </a:lnSpc>
              <a:spcBef>
                <a:spcPct val="20000"/>
              </a:spcBef>
              <a:spcAft>
                <a:spcPts val="0"/>
              </a:spcAft>
              <a:buClr>
                <a:srgbClr val="1983CB"/>
              </a:buClr>
              <a:buSzTx/>
              <a:buFont typeface="Arial"/>
              <a:buNone/>
              <a:tabLst/>
              <a:defRPr/>
            </a:pPr>
            <a:endParaRPr lang="en-US" dirty="0" smtClean="0">
              <a:solidFill>
                <a:sysClr val="windowText" lastClr="000000"/>
              </a:solidFill>
            </a:endParaRPr>
          </a:p>
          <a:p>
            <a:pPr marL="0" marR="0" lvl="0" indent="0" algn="just" defTabSz="457200" rtl="0" eaLnBrk="1" fontAlgn="auto" latinLnBrk="0" hangingPunct="1">
              <a:lnSpc>
                <a:spcPct val="100000"/>
              </a:lnSpc>
              <a:spcBef>
                <a:spcPct val="20000"/>
              </a:spcBef>
              <a:spcAft>
                <a:spcPts val="0"/>
              </a:spcAft>
              <a:buClr>
                <a:srgbClr val="1983CB"/>
              </a:buClr>
              <a:buSzTx/>
              <a:buFont typeface="Arial"/>
              <a:buNone/>
              <a:tabLst/>
              <a:defRPr/>
            </a:pPr>
            <a:endParaRPr lang="en-US" dirty="0">
              <a:solidFill>
                <a:sysClr val="windowText" lastClr="000000"/>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128" y="6123982"/>
            <a:ext cx="1836579" cy="556308"/>
          </a:xfrm>
          <a:prstGeom prst="rect">
            <a:avLst/>
          </a:prstGeom>
          <a:ln>
            <a:solidFill>
              <a:srgbClr val="654186"/>
            </a:solidFill>
          </a:ln>
        </p:spPr>
      </p:pic>
      <p:sp>
        <p:nvSpPr>
          <p:cNvPr id="8" name="Title 1"/>
          <p:cNvSpPr txBox="1">
            <a:spLocks/>
          </p:cNvSpPr>
          <p:nvPr/>
        </p:nvSpPr>
        <p:spPr>
          <a:xfrm>
            <a:off x="912349" y="51456"/>
            <a:ext cx="7841126" cy="644059"/>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a:solidFill>
                  <a:srgbClr val="1983CB"/>
                </a:solidFill>
                <a:latin typeface="Century Gothic" panose="020B0502020202020204" pitchFamily="34" charset="0"/>
                <a:ea typeface="+mj-ea"/>
                <a:cs typeface="Arial"/>
              </a:defRPr>
            </a:lvl1pPr>
          </a:lstStyle>
          <a:p>
            <a:pPr lvl="0">
              <a:defRPr/>
            </a:pPr>
            <a:r>
              <a:rPr lang="en-US" sz="3200">
                <a:solidFill>
                  <a:srgbClr val="F6902D"/>
                </a:solidFill>
                <a:effectLst>
                  <a:outerShdw blurRad="50800" dist="38100" dir="8100000" algn="tr" rotWithShape="0">
                    <a:prstClr val="black">
                      <a:alpha val="40000"/>
                    </a:prstClr>
                  </a:outerShdw>
                </a:effectLst>
              </a:rPr>
              <a:t>What is All Plan Letter 17-009 </a:t>
            </a:r>
            <a:r>
              <a:rPr lang="en-US" sz="1800" i="1"/>
              <a:t>and</a:t>
            </a:r>
          </a:p>
          <a:p>
            <a:pPr lvl="0">
              <a:defRPr/>
            </a:pPr>
            <a:r>
              <a:rPr lang="en-US" sz="3200" dirty="0">
                <a:solidFill>
                  <a:srgbClr val="F6902D"/>
                </a:solidFill>
                <a:effectLst>
                  <a:outerShdw blurRad="50800" dist="38100" dir="8100000" algn="tr" rotWithShape="0">
                    <a:prstClr val="black">
                      <a:alpha val="40000"/>
                    </a:prstClr>
                  </a:outerShdw>
                </a:effectLst>
              </a:rPr>
              <a:t>Dual Plan Letter 17-002?</a:t>
            </a:r>
            <a:r>
              <a:rPr lang="en-US" sz="2400" dirty="0"/>
              <a:t/>
            </a:r>
            <a:br>
              <a:rPr lang="en-US" sz="2400" dirty="0"/>
            </a:br>
            <a:endParaRPr kumimoji="0" lang="en-US" sz="3200" b="1" i="0" u="none" strike="noStrike" kern="1200" cap="none" spc="0" normalizeH="0" baseline="0" noProof="0" dirty="0">
              <a:ln>
                <a:noFill/>
              </a:ln>
              <a:solidFill>
                <a:srgbClr val="F9A23B"/>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endParaRPr>
          </a:p>
        </p:txBody>
      </p:sp>
      <p:sp>
        <p:nvSpPr>
          <p:cNvPr id="2" name="Rectangle 1"/>
          <p:cNvSpPr/>
          <p:nvPr/>
        </p:nvSpPr>
        <p:spPr>
          <a:xfrm>
            <a:off x="835500" y="1434530"/>
            <a:ext cx="7821612" cy="3108543"/>
          </a:xfrm>
          <a:prstGeom prst="rect">
            <a:avLst/>
          </a:prstGeom>
        </p:spPr>
        <p:txBody>
          <a:bodyPr wrap="square">
            <a:spAutoFit/>
          </a:bodyPr>
          <a:lstStyle/>
          <a:p>
            <a:pPr lvl="0" algn="just">
              <a:spcBef>
                <a:spcPct val="20000"/>
              </a:spcBef>
              <a:buClr>
                <a:srgbClr val="1983CB"/>
              </a:buClr>
              <a:defRPr/>
            </a:pPr>
            <a:r>
              <a:rPr lang="en-US" sz="2800" b="1" dirty="0">
                <a:solidFill>
                  <a:sysClr val="windowText" lastClr="000000"/>
                </a:solidFill>
                <a:latin typeface="Century Gothic" panose="020B0502020202020204" pitchFamily="34" charset="0"/>
                <a:cs typeface="Arial"/>
              </a:rPr>
              <a:t>All Plan Letter (APL) 17-009</a:t>
            </a:r>
            <a:r>
              <a:rPr lang="en-US" sz="2800" dirty="0">
                <a:solidFill>
                  <a:sysClr val="windowText" lastClr="000000"/>
                </a:solidFill>
                <a:latin typeface="Century Gothic" panose="020B0502020202020204" pitchFamily="34" charset="0"/>
                <a:cs typeface="Arial"/>
              </a:rPr>
              <a:t> and </a:t>
            </a:r>
            <a:r>
              <a:rPr lang="en-US" sz="2800" b="1" dirty="0">
                <a:solidFill>
                  <a:sysClr val="windowText" lastClr="000000"/>
                </a:solidFill>
                <a:latin typeface="Century Gothic" panose="020B0502020202020204" pitchFamily="34" charset="0"/>
                <a:cs typeface="Arial"/>
              </a:rPr>
              <a:t>Dual Plan Letter (DPL) 17-002 </a:t>
            </a:r>
            <a:r>
              <a:rPr lang="en-US" sz="2800" dirty="0">
                <a:solidFill>
                  <a:sysClr val="windowText" lastClr="000000"/>
                </a:solidFill>
                <a:latin typeface="Century Gothic" panose="020B0502020202020204" pitchFamily="34" charset="0"/>
                <a:cs typeface="Arial"/>
              </a:rPr>
              <a:t>were released to inform all </a:t>
            </a:r>
            <a:r>
              <a:rPr lang="en-US" sz="2800" dirty="0" err="1">
                <a:solidFill>
                  <a:sysClr val="windowText" lastClr="000000"/>
                </a:solidFill>
                <a:latin typeface="Century Gothic" panose="020B0502020202020204" pitchFamily="34" charset="0"/>
                <a:cs typeface="Arial"/>
              </a:rPr>
              <a:t>Medi</a:t>
            </a:r>
            <a:r>
              <a:rPr lang="en-US" sz="2800" dirty="0">
                <a:solidFill>
                  <a:sysClr val="windowText" lastClr="000000"/>
                </a:solidFill>
                <a:latin typeface="Century Gothic" panose="020B0502020202020204" pitchFamily="34" charset="0"/>
                <a:cs typeface="Arial"/>
              </a:rPr>
              <a:t>-Cal managed care health plans (MCPs) and delegates of updated reporting requirements for encounter data resulting from provider preventable conditions (PPCs). </a:t>
            </a:r>
          </a:p>
        </p:txBody>
      </p:sp>
      <p:sp>
        <p:nvSpPr>
          <p:cNvPr id="10" name="Rectangle 9"/>
          <p:cNvSpPr/>
          <p:nvPr/>
        </p:nvSpPr>
        <p:spPr>
          <a:xfrm>
            <a:off x="8789301" y="6416451"/>
            <a:ext cx="354699" cy="31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US" dirty="0">
              <a:solidFill>
                <a:schemeClr val="tx1"/>
              </a:solidFill>
            </a:endParaRPr>
          </a:p>
        </p:txBody>
      </p:sp>
    </p:spTree>
    <p:extLst>
      <p:ext uri="{BB962C8B-B14F-4D97-AF65-F5344CB8AC3E}">
        <p14:creationId xmlns:p14="http://schemas.microsoft.com/office/powerpoint/2010/main" val="553936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txBox="1">
            <a:spLocks/>
          </p:cNvSpPr>
          <p:nvPr/>
        </p:nvSpPr>
        <p:spPr>
          <a:xfrm>
            <a:off x="1508289" y="6470150"/>
            <a:ext cx="7039418" cy="2577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smtClean="0">
                <a:solidFill>
                  <a:srgbClr val="1983CB"/>
                </a:solidFill>
                <a:latin typeface="Century Gothic" panose="020B0502020202020204" pitchFamily="34" charset="0"/>
              </a:rPr>
              <a:t>APL 17-009/Provider Preventable Conditions Reporting</a:t>
            </a:r>
            <a:endParaRPr lang="en-US" sz="1050" dirty="0">
              <a:solidFill>
                <a:srgbClr val="1983CB"/>
              </a:solidFill>
              <a:latin typeface="Century Gothic" panose="020B0502020202020204" pitchFamily="34" charset="0"/>
            </a:endParaRPr>
          </a:p>
        </p:txBody>
      </p:sp>
      <p:sp>
        <p:nvSpPr>
          <p:cNvPr id="4" name="Title 1"/>
          <p:cNvSpPr txBox="1">
            <a:spLocks/>
          </p:cNvSpPr>
          <p:nvPr/>
        </p:nvSpPr>
        <p:spPr>
          <a:xfrm>
            <a:off x="874232" y="189023"/>
            <a:ext cx="7812567" cy="1228615"/>
          </a:xfrm>
          <a:prstGeom prst="rect">
            <a:avLst/>
          </a:prstGeom>
          <a:effectLst>
            <a:outerShdw blurRad="25400" dist="38100" dir="8100000" algn="tr" rotWithShape="0">
              <a:prstClr val="black">
                <a:alpha val="40000"/>
              </a:prstClr>
            </a:outerShdw>
          </a:effectLst>
        </p:spPr>
        <p:txBody>
          <a:bodyPr vert="horz" lIns="91440" tIns="45720" rIns="91440" bIns="45720" rtlCol="0" anchor="t">
            <a:noAutofit/>
          </a:bodyPr>
          <a:lstStyle>
            <a:lvl1pPr algn="l" defTabSz="457200" rtl="0" eaLnBrk="1" latinLnBrk="0" hangingPunct="1">
              <a:spcBef>
                <a:spcPct val="0"/>
              </a:spcBef>
              <a:buNone/>
              <a:defRPr sz="2800" b="1" kern="1200">
                <a:solidFill>
                  <a:srgbClr val="1983CB"/>
                </a:solidFill>
                <a:latin typeface="Century Gothic" panose="020B050202020202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1983CB"/>
                </a:solidFill>
                <a:effectLst/>
                <a:uLnTx/>
                <a:uFillTx/>
                <a:latin typeface="Century Gothic" panose="020B0502020202020204" pitchFamily="34" charset="0"/>
                <a:ea typeface="+mj-ea"/>
                <a:cs typeface="Arial"/>
              </a:rPr>
              <a:t>What is a PPC?</a:t>
            </a:r>
            <a:endParaRPr kumimoji="0" lang="en-US" sz="4400" b="1" i="0" u="none" strike="noStrike" kern="1200" cap="none" spc="0" normalizeH="0" baseline="0" noProof="0" dirty="0">
              <a:ln>
                <a:noFill/>
              </a:ln>
              <a:solidFill>
                <a:srgbClr val="1983CB"/>
              </a:solidFill>
              <a:effectLst/>
              <a:uLnTx/>
              <a:uFillTx/>
              <a:latin typeface="Century Gothic" panose="020B0502020202020204" pitchFamily="34" charset="0"/>
              <a:ea typeface="+mj-ea"/>
              <a:cs typeface="Arial"/>
            </a:endParaRPr>
          </a:p>
        </p:txBody>
      </p:sp>
      <p:sp>
        <p:nvSpPr>
          <p:cNvPr id="5" name="Content Placeholder 2"/>
          <p:cNvSpPr txBox="1">
            <a:spLocks/>
          </p:cNvSpPr>
          <p:nvPr/>
        </p:nvSpPr>
        <p:spPr>
          <a:xfrm>
            <a:off x="874232" y="1680026"/>
            <a:ext cx="8138160" cy="383540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1pPr>
            <a:lvl2pPr marL="742950" indent="-285750" algn="l" defTabSz="457200" rtl="0" eaLnBrk="1" latinLnBrk="0" hangingPunct="1">
              <a:spcBef>
                <a:spcPct val="20000"/>
              </a:spcBef>
              <a:buClr>
                <a:srgbClr val="F6902D"/>
              </a:buClr>
              <a:buFont typeface="Arial"/>
              <a:buChar char="–"/>
              <a:defRPr sz="1600" kern="1200">
                <a:solidFill>
                  <a:schemeClr val="tx1"/>
                </a:solidFill>
                <a:latin typeface="Century Gothic" panose="020B0502020202020204" pitchFamily="34" charset="0"/>
                <a:ea typeface="+mn-ea"/>
                <a:cs typeface="Arial"/>
              </a:defRPr>
            </a:lvl2pPr>
            <a:lvl3pPr marL="1143000" indent="-2286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3pPr>
            <a:lvl4pPr marL="1600200" indent="-228600" algn="l" defTabSz="457200" rtl="0" eaLnBrk="1" latinLnBrk="0" hangingPunct="1">
              <a:spcBef>
                <a:spcPct val="20000"/>
              </a:spcBef>
              <a:buClr>
                <a:srgbClr val="F6902D"/>
              </a:buClr>
              <a:buFont typeface="Arial"/>
              <a:buChar char="–"/>
              <a:defRPr sz="1600" kern="1200">
                <a:solidFill>
                  <a:schemeClr val="tx1"/>
                </a:solidFill>
                <a:latin typeface="Century Gothic" panose="020B0502020202020204" pitchFamily="34" charset="0"/>
                <a:ea typeface="+mn-ea"/>
                <a:cs typeface="Arial"/>
              </a:defRPr>
            </a:lvl4pPr>
            <a:lvl5pPr marL="2057400" indent="-2286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kumimoji="0" lang="en-US" sz="3600" b="1"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Arial"/>
              </a:rPr>
              <a:t>There are two types of PPCs:</a:t>
            </a:r>
          </a:p>
          <a:p>
            <a:pPr marL="0" indent="0">
              <a:buNone/>
              <a:defRPr/>
            </a:pPr>
            <a:endParaRPr kumimoji="0" lang="en-US" sz="1700" b="1"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Arial"/>
            </a:endParaRPr>
          </a:p>
          <a:p>
            <a:pPr marL="514350" indent="-457200">
              <a:buClr>
                <a:srgbClr val="F6902D"/>
              </a:buClr>
              <a:buBlip>
                <a:blip r:embed="rId3"/>
              </a:buBlip>
              <a:defRPr/>
            </a:pPr>
            <a:r>
              <a:rPr kumimoji="0" lang="en-US" sz="2800" b="1" i="0" u="none" strike="noStrike" kern="1200" cap="none" spc="0" normalizeH="0" baseline="0" noProof="0" dirty="0" smtClean="0">
                <a:ln>
                  <a:noFill/>
                </a:ln>
                <a:solidFill>
                  <a:srgbClr val="F6902D"/>
                </a:solidFill>
                <a:effectLst/>
                <a:uLnTx/>
                <a:uFillTx/>
                <a:latin typeface="Century Gothic" panose="020B0502020202020204" pitchFamily="34" charset="0"/>
                <a:ea typeface="+mn-ea"/>
                <a:cs typeface="Arial"/>
              </a:rPr>
              <a:t>Health Care Acquired Conditions </a:t>
            </a:r>
            <a:r>
              <a:rPr kumimoji="0" lang="en-US" sz="28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Arial"/>
              </a:rPr>
              <a:t>(HCAC), which should be reported if these occur in an inpatient acute care hospital</a:t>
            </a:r>
          </a:p>
          <a:p>
            <a:pPr marL="514350" indent="-457200">
              <a:buBlip>
                <a:blip r:embed="rId3"/>
              </a:buBlip>
              <a:defRPr/>
            </a:pPr>
            <a:endParaRPr kumimoji="0" lang="en-US"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Arial"/>
            </a:endParaRPr>
          </a:p>
          <a:p>
            <a:pPr marL="514350" indent="-457200">
              <a:buClr>
                <a:srgbClr val="F6902D"/>
              </a:buClr>
              <a:buBlip>
                <a:blip r:embed="rId3"/>
              </a:buBlip>
              <a:defRPr/>
            </a:pPr>
            <a:r>
              <a:rPr kumimoji="0" lang="en-US" sz="2800" b="1" i="0" u="none" strike="noStrike" kern="1200" cap="none" spc="0" normalizeH="0" baseline="0" noProof="0" dirty="0" smtClean="0">
                <a:ln>
                  <a:noFill/>
                </a:ln>
                <a:solidFill>
                  <a:srgbClr val="F6902D"/>
                </a:solidFill>
                <a:effectLst/>
                <a:uLnTx/>
                <a:uFillTx/>
                <a:latin typeface="Century Gothic" panose="020B0502020202020204" pitchFamily="34" charset="0"/>
                <a:ea typeface="+mn-ea"/>
                <a:cs typeface="Arial"/>
              </a:rPr>
              <a:t>Other Provider-Preventable Conditions </a:t>
            </a:r>
            <a:r>
              <a:rPr kumimoji="0" lang="en-US" sz="28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Arial"/>
              </a:rPr>
              <a:t>(OPPC), which should be reported if these occur in any health care setting</a:t>
            </a:r>
            <a:endParaRPr kumimoji="0" lang="en-US" sz="28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Aria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128" y="6123982"/>
            <a:ext cx="1836579" cy="556308"/>
          </a:xfrm>
          <a:prstGeom prst="rect">
            <a:avLst/>
          </a:prstGeom>
          <a:ln>
            <a:solidFill>
              <a:srgbClr val="654186"/>
            </a:solidFill>
          </a:ln>
        </p:spPr>
      </p:pic>
      <p:sp>
        <p:nvSpPr>
          <p:cNvPr id="9" name="Rectangle 8"/>
          <p:cNvSpPr/>
          <p:nvPr/>
        </p:nvSpPr>
        <p:spPr>
          <a:xfrm>
            <a:off x="8789301" y="6416451"/>
            <a:ext cx="354699" cy="31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a:t>
            </a:r>
            <a:endParaRPr lang="en-US" dirty="0">
              <a:solidFill>
                <a:schemeClr val="tx1"/>
              </a:solidFill>
            </a:endParaRPr>
          </a:p>
        </p:txBody>
      </p:sp>
    </p:spTree>
    <p:extLst>
      <p:ext uri="{BB962C8B-B14F-4D97-AF65-F5344CB8AC3E}">
        <p14:creationId xmlns:p14="http://schemas.microsoft.com/office/powerpoint/2010/main" val="4114672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txBox="1">
            <a:spLocks/>
          </p:cNvSpPr>
          <p:nvPr/>
        </p:nvSpPr>
        <p:spPr>
          <a:xfrm>
            <a:off x="1508289" y="6470150"/>
            <a:ext cx="7039418" cy="2577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smtClean="0">
                <a:solidFill>
                  <a:srgbClr val="1983CB"/>
                </a:solidFill>
                <a:latin typeface="Century Gothic" panose="020B0502020202020204" pitchFamily="34" charset="0"/>
              </a:rPr>
              <a:t>APL 17-009/Provider Preventable Conditions Reporting</a:t>
            </a:r>
            <a:endParaRPr lang="en-US" sz="1050" dirty="0">
              <a:solidFill>
                <a:srgbClr val="1983CB"/>
              </a:solidFill>
              <a:latin typeface="Century Gothic" panose="020B0502020202020204" pitchFamily="34" charset="0"/>
            </a:endParaRPr>
          </a:p>
        </p:txBody>
      </p:sp>
      <p:sp>
        <p:nvSpPr>
          <p:cNvPr id="8" name="Content Placeholder 3"/>
          <p:cNvSpPr txBox="1">
            <a:spLocks/>
          </p:cNvSpPr>
          <p:nvPr/>
        </p:nvSpPr>
        <p:spPr>
          <a:xfrm>
            <a:off x="894080" y="1515976"/>
            <a:ext cx="8046720" cy="426212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kern="1200" baseline="0">
                <a:solidFill>
                  <a:schemeClr val="tx1"/>
                </a:solidFill>
                <a:latin typeface="Century Gothic" panose="020B0502020202020204" pitchFamily="34" charset="0"/>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n-US" sz="30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Arial"/>
              </a:rPr>
              <a:t>Title 42 of the Code of Federal Regulations (CFR) Sections 438.3(g), 434.6(a)(12)(</a:t>
            </a:r>
            <a:r>
              <a:rPr kumimoji="0" lang="en-US" sz="3000" b="0" i="0" u="none" strike="noStrike" kern="1200" cap="none" spc="0" normalizeH="0" baseline="0" noProof="0" dirty="0" err="1" smtClean="0">
                <a:ln>
                  <a:noFill/>
                </a:ln>
                <a:solidFill>
                  <a:sysClr val="windowText" lastClr="000000"/>
                </a:solidFill>
                <a:effectLst/>
                <a:uLnTx/>
                <a:uFillTx/>
                <a:latin typeface="Century Gothic" panose="020B0502020202020204" pitchFamily="34" charset="0"/>
                <a:ea typeface="+mn-ea"/>
                <a:cs typeface="Arial"/>
              </a:rPr>
              <a:t>i</a:t>
            </a:r>
            <a:r>
              <a:rPr kumimoji="0" lang="en-US" sz="30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Arial"/>
              </a:rPr>
              <a:t>), and 447.26 and Welfare and Institutions Code Section 14131.11 </a:t>
            </a:r>
            <a:r>
              <a:rPr kumimoji="0" lang="en-US" sz="3000" b="0" i="1"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Arial"/>
              </a:rPr>
              <a:t>prohibit the payment of Medicaid/Medi-Cal funds to a provider for the treatment of a PPC, except when the PPC existed prior to the initiation of treatment for that beneficiary by that provider. </a:t>
            </a:r>
            <a:endParaRPr kumimoji="0" lang="en-US" sz="3000" b="0" i="1"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Arial"/>
            </a:endParaRPr>
          </a:p>
        </p:txBody>
      </p:sp>
      <p:sp>
        <p:nvSpPr>
          <p:cNvPr id="9" name="Title 1"/>
          <p:cNvSpPr txBox="1">
            <a:spLocks/>
          </p:cNvSpPr>
          <p:nvPr/>
        </p:nvSpPr>
        <p:spPr>
          <a:xfrm>
            <a:off x="937157" y="199892"/>
            <a:ext cx="7635358" cy="1143000"/>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a:solidFill>
                  <a:srgbClr val="1983CB"/>
                </a:solidFill>
                <a:latin typeface="Century Gothic" panose="020B050202020202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1983CB"/>
                </a:solidFill>
                <a:effectLst/>
                <a:uLnTx/>
                <a:uFillTx/>
                <a:latin typeface="Century Gothic" panose="020B0502020202020204" pitchFamily="34" charset="0"/>
                <a:ea typeface="+mj-ea"/>
                <a:cs typeface="Arial"/>
              </a:rPr>
              <a:t>How are Provider Preventable Conditions treated under the law?</a:t>
            </a:r>
            <a:br>
              <a:rPr kumimoji="0" lang="en-US" sz="3200" b="1" i="0" u="none" strike="noStrike" kern="1200" cap="none" spc="0" normalizeH="0" baseline="0" noProof="0" dirty="0" smtClean="0">
                <a:ln>
                  <a:noFill/>
                </a:ln>
                <a:solidFill>
                  <a:srgbClr val="1983CB"/>
                </a:solidFill>
                <a:effectLst/>
                <a:uLnTx/>
                <a:uFillTx/>
                <a:latin typeface="Century Gothic" panose="020B0502020202020204" pitchFamily="34" charset="0"/>
                <a:ea typeface="+mj-ea"/>
                <a:cs typeface="Arial"/>
              </a:rPr>
            </a:br>
            <a:r>
              <a:rPr kumimoji="0" lang="en-US" sz="3200" b="1" i="0" u="none" strike="noStrike" kern="1200" cap="none" spc="0" normalizeH="0" baseline="0" noProof="0" dirty="0" smtClean="0">
                <a:ln>
                  <a:noFill/>
                </a:ln>
                <a:solidFill>
                  <a:srgbClr val="1983CB"/>
                </a:solidFill>
                <a:effectLst/>
                <a:uLnTx/>
                <a:uFillTx/>
                <a:latin typeface="Century Gothic" panose="020B0502020202020204" pitchFamily="34" charset="0"/>
                <a:ea typeface="+mj-ea"/>
                <a:cs typeface="Arial"/>
              </a:rPr>
              <a:t/>
            </a:r>
            <a:br>
              <a:rPr kumimoji="0" lang="en-US" sz="3200" b="1" i="0" u="none" strike="noStrike" kern="1200" cap="none" spc="0" normalizeH="0" baseline="0" noProof="0" dirty="0" smtClean="0">
                <a:ln>
                  <a:noFill/>
                </a:ln>
                <a:solidFill>
                  <a:srgbClr val="1983CB"/>
                </a:solidFill>
                <a:effectLst/>
                <a:uLnTx/>
                <a:uFillTx/>
                <a:latin typeface="Century Gothic" panose="020B0502020202020204" pitchFamily="34" charset="0"/>
                <a:ea typeface="+mj-ea"/>
                <a:cs typeface="Arial"/>
              </a:rPr>
            </a:br>
            <a:endParaRPr kumimoji="0" lang="en-US" sz="3200" b="1" i="0" u="none" strike="noStrike" kern="1200" cap="none" spc="0" normalizeH="0" baseline="0" noProof="0" dirty="0">
              <a:ln>
                <a:noFill/>
              </a:ln>
              <a:solidFill>
                <a:srgbClr val="1983CB"/>
              </a:solidFill>
              <a:effectLst/>
              <a:uLnTx/>
              <a:uFillTx/>
              <a:latin typeface="Century Gothic" panose="020B0502020202020204" pitchFamily="34" charset="0"/>
              <a:ea typeface="+mj-ea"/>
              <a:cs typeface="Aria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28" y="6123982"/>
            <a:ext cx="1836579" cy="556308"/>
          </a:xfrm>
          <a:prstGeom prst="rect">
            <a:avLst/>
          </a:prstGeom>
          <a:ln>
            <a:solidFill>
              <a:srgbClr val="654186"/>
            </a:solidFill>
          </a:ln>
        </p:spPr>
      </p:pic>
      <p:sp>
        <p:nvSpPr>
          <p:cNvPr id="7" name="Rectangle 6"/>
          <p:cNvSpPr/>
          <p:nvPr/>
        </p:nvSpPr>
        <p:spPr>
          <a:xfrm>
            <a:off x="8789301" y="6416451"/>
            <a:ext cx="354699" cy="31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7</a:t>
            </a:r>
            <a:endParaRPr lang="en-US" dirty="0">
              <a:solidFill>
                <a:schemeClr val="tx1"/>
              </a:solidFill>
            </a:endParaRPr>
          </a:p>
        </p:txBody>
      </p:sp>
    </p:spTree>
    <p:extLst>
      <p:ext uri="{BB962C8B-B14F-4D97-AF65-F5344CB8AC3E}">
        <p14:creationId xmlns:p14="http://schemas.microsoft.com/office/powerpoint/2010/main" val="1654764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txBox="1">
            <a:spLocks/>
          </p:cNvSpPr>
          <p:nvPr/>
        </p:nvSpPr>
        <p:spPr>
          <a:xfrm>
            <a:off x="1508289" y="6470150"/>
            <a:ext cx="7039418" cy="2577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smtClean="0">
                <a:solidFill>
                  <a:srgbClr val="1983CB"/>
                </a:solidFill>
                <a:latin typeface="Century Gothic" panose="020B0502020202020204" pitchFamily="34" charset="0"/>
              </a:rPr>
              <a:t>APL 17-009/Provider Preventable Conditions Reporting</a:t>
            </a:r>
            <a:endParaRPr lang="en-US" sz="1050" dirty="0">
              <a:solidFill>
                <a:srgbClr val="1983CB"/>
              </a:solidFill>
              <a:latin typeface="Century Gothic" panose="020B0502020202020204" pitchFamily="34" charset="0"/>
            </a:endParaRPr>
          </a:p>
        </p:txBody>
      </p:sp>
      <p:sp>
        <p:nvSpPr>
          <p:cNvPr id="4" name="Title 1"/>
          <p:cNvSpPr txBox="1">
            <a:spLocks/>
          </p:cNvSpPr>
          <p:nvPr/>
        </p:nvSpPr>
        <p:spPr>
          <a:xfrm>
            <a:off x="917192" y="189023"/>
            <a:ext cx="7812567" cy="1228615"/>
          </a:xfrm>
          <a:prstGeom prst="rect">
            <a:avLst/>
          </a:prstGeom>
          <a:effectLst>
            <a:outerShdw blurRad="25400" dist="38100" dir="8100000" algn="tr" rotWithShape="0">
              <a:prstClr val="black">
                <a:alpha val="40000"/>
              </a:prstClr>
            </a:outerShdw>
          </a:effectLst>
        </p:spPr>
        <p:txBody>
          <a:bodyPr vert="horz" lIns="91440" tIns="45720" rIns="91440" bIns="45720" rtlCol="0" anchor="t">
            <a:noAutofit/>
          </a:bodyPr>
          <a:lstStyle>
            <a:lvl1pPr algn="l" defTabSz="457200" rtl="0" eaLnBrk="1" latinLnBrk="0" hangingPunct="1">
              <a:spcBef>
                <a:spcPct val="0"/>
              </a:spcBef>
              <a:buNone/>
              <a:defRPr sz="2800" b="1" kern="1200">
                <a:solidFill>
                  <a:srgbClr val="1983CB"/>
                </a:solidFill>
                <a:latin typeface="Century Gothic" panose="020B0502020202020204" pitchFamily="34" charset="0"/>
                <a:ea typeface="+mj-ea"/>
                <a:cs typeface="Arial"/>
              </a:defRPr>
            </a:lvl1pPr>
          </a:lstStyle>
          <a:p>
            <a:pPr lvl="0">
              <a:defRPr/>
            </a:pPr>
            <a:r>
              <a:rPr lang="en-US" sz="3200" dirty="0"/>
              <a:t>Who is required to report and when?</a:t>
            </a:r>
            <a:br>
              <a:rPr lang="en-US" sz="3200" dirty="0"/>
            </a:br>
            <a:r>
              <a:rPr lang="en-US" sz="4000" dirty="0"/>
              <a:t/>
            </a:r>
            <a:br>
              <a:rPr lang="en-US" sz="4000" dirty="0"/>
            </a:br>
            <a:endParaRPr lang="en-US" sz="4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28" y="6123982"/>
            <a:ext cx="1836579" cy="556308"/>
          </a:xfrm>
          <a:prstGeom prst="rect">
            <a:avLst/>
          </a:prstGeom>
          <a:ln>
            <a:solidFill>
              <a:srgbClr val="654186"/>
            </a:solidFill>
          </a:ln>
        </p:spPr>
      </p:pic>
      <p:sp>
        <p:nvSpPr>
          <p:cNvPr id="9" name="Rectangle 8"/>
          <p:cNvSpPr/>
          <p:nvPr/>
        </p:nvSpPr>
        <p:spPr>
          <a:xfrm>
            <a:off x="8789301" y="6416451"/>
            <a:ext cx="354699" cy="31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8</a:t>
            </a:r>
            <a:endParaRPr lang="en-US" dirty="0">
              <a:solidFill>
                <a:schemeClr val="tx1"/>
              </a:solidFill>
            </a:endParaRPr>
          </a:p>
        </p:txBody>
      </p:sp>
      <p:sp>
        <p:nvSpPr>
          <p:cNvPr id="7" name="Rectangle 6"/>
          <p:cNvSpPr/>
          <p:nvPr/>
        </p:nvSpPr>
        <p:spPr>
          <a:xfrm>
            <a:off x="917192" y="770718"/>
            <a:ext cx="8054160" cy="5343001"/>
          </a:xfrm>
          <a:prstGeom prst="rect">
            <a:avLst/>
          </a:prstGeom>
        </p:spPr>
        <p:txBody>
          <a:bodyPr wrap="square">
            <a:spAutoFit/>
          </a:bodyPr>
          <a:lstStyle/>
          <a:p>
            <a:pPr lvl="0" algn="ctr">
              <a:spcBef>
                <a:spcPct val="20000"/>
              </a:spcBef>
              <a:buClr>
                <a:srgbClr val="1983CB"/>
              </a:buClr>
              <a:defRPr/>
            </a:pPr>
            <a:r>
              <a:rPr lang="en-US" sz="2800" b="1" dirty="0">
                <a:solidFill>
                  <a:srgbClr val="F6902D"/>
                </a:solidFill>
                <a:effectLst>
                  <a:outerShdw blurRad="25400" dist="38100" dir="8100000" algn="tr" rotWithShape="0">
                    <a:prstClr val="black">
                      <a:alpha val="40000"/>
                    </a:prstClr>
                  </a:outerShdw>
                </a:effectLst>
                <a:latin typeface="Century Gothic" panose="020B0502020202020204" pitchFamily="34" charset="0"/>
                <a:cs typeface="Arial"/>
              </a:rPr>
              <a:t>Reporting is required for all Medicare and</a:t>
            </a:r>
          </a:p>
          <a:p>
            <a:pPr lvl="0" algn="ctr">
              <a:spcBef>
                <a:spcPct val="20000"/>
              </a:spcBef>
              <a:buClr>
                <a:srgbClr val="1983CB"/>
              </a:buClr>
              <a:defRPr/>
            </a:pPr>
            <a:r>
              <a:rPr lang="en-US" sz="2800" b="1" dirty="0" err="1">
                <a:solidFill>
                  <a:srgbClr val="F6902D"/>
                </a:solidFill>
                <a:effectLst>
                  <a:outerShdw blurRad="25400" dist="38100" dir="8100000" algn="tr" rotWithShape="0">
                    <a:prstClr val="black">
                      <a:alpha val="40000"/>
                    </a:prstClr>
                  </a:outerShdw>
                </a:effectLst>
                <a:latin typeface="Century Gothic" panose="020B0502020202020204" pitchFamily="34" charset="0"/>
                <a:cs typeface="Arial"/>
              </a:rPr>
              <a:t>Medi</a:t>
            </a:r>
            <a:r>
              <a:rPr lang="en-US" sz="2800" b="1" dirty="0">
                <a:solidFill>
                  <a:srgbClr val="F6902D"/>
                </a:solidFill>
                <a:effectLst>
                  <a:outerShdw blurRad="25400" dist="38100" dir="8100000" algn="tr" rotWithShape="0">
                    <a:prstClr val="black">
                      <a:alpha val="40000"/>
                    </a:prstClr>
                  </a:outerShdw>
                </a:effectLst>
                <a:latin typeface="Century Gothic" panose="020B0502020202020204" pitchFamily="34" charset="0"/>
                <a:cs typeface="Arial"/>
              </a:rPr>
              <a:t>-Cal lines of business. </a:t>
            </a:r>
          </a:p>
          <a:p>
            <a:pPr lvl="0">
              <a:spcBef>
                <a:spcPct val="20000"/>
              </a:spcBef>
              <a:buClr>
                <a:srgbClr val="1983CB"/>
              </a:buClr>
              <a:defRPr/>
            </a:pPr>
            <a:endParaRPr lang="en-US" sz="800" dirty="0">
              <a:solidFill>
                <a:sysClr val="windowText" lastClr="000000"/>
              </a:solidFill>
              <a:latin typeface="Century Gothic" panose="020B0502020202020204" pitchFamily="34" charset="0"/>
              <a:cs typeface="Arial"/>
            </a:endParaRPr>
          </a:p>
          <a:p>
            <a:pPr marL="914400" lvl="1" indent="-457200">
              <a:buBlip>
                <a:blip r:embed="rId4"/>
              </a:buBlip>
              <a:defRPr/>
            </a:pPr>
            <a:r>
              <a:rPr lang="en-US" sz="2700" dirty="0">
                <a:solidFill>
                  <a:sysClr val="windowText" lastClr="000000"/>
                </a:solidFill>
                <a:latin typeface="Century Gothic" panose="020B0502020202020204" pitchFamily="34" charset="0"/>
                <a:cs typeface="Arial"/>
              </a:rPr>
              <a:t>Providers are required to report to both the Managed Care Plan (L.A. Care) and to the state via the online reporting </a:t>
            </a:r>
            <a:r>
              <a:rPr lang="en-US" sz="2700" dirty="0" smtClean="0">
                <a:solidFill>
                  <a:sysClr val="windowText" lastClr="000000"/>
                </a:solidFill>
                <a:latin typeface="Century Gothic" panose="020B0502020202020204" pitchFamily="34" charset="0"/>
                <a:cs typeface="Arial"/>
              </a:rPr>
              <a:t>form.</a:t>
            </a:r>
            <a:endParaRPr lang="en-US" sz="2700" dirty="0">
              <a:solidFill>
                <a:sysClr val="windowText" lastClr="000000"/>
              </a:solidFill>
              <a:latin typeface="Century Gothic" panose="020B0502020202020204" pitchFamily="34" charset="0"/>
              <a:cs typeface="Arial"/>
            </a:endParaRPr>
          </a:p>
          <a:p>
            <a:pPr marL="914400" lvl="1" indent="-514350">
              <a:spcBef>
                <a:spcPct val="20000"/>
              </a:spcBef>
              <a:buClr>
                <a:srgbClr val="F6902D"/>
              </a:buClr>
              <a:buBlip>
                <a:blip r:embed="rId4"/>
              </a:buBlip>
              <a:defRPr/>
            </a:pPr>
            <a:r>
              <a:rPr lang="en-US" sz="2700" dirty="0">
                <a:solidFill>
                  <a:sysClr val="windowText" lastClr="000000"/>
                </a:solidFill>
                <a:latin typeface="Century Gothic" panose="020B0502020202020204" pitchFamily="34" charset="0"/>
                <a:cs typeface="Arial"/>
              </a:rPr>
              <a:t>Plan Partners and Provider Groups are required by DHCS to monitor claims and encounter data; if a PPC is noted, the Plan Partner or Provider Group is required to utilize the online reporting form </a:t>
            </a:r>
            <a:r>
              <a:rPr lang="en-US" sz="2700" dirty="0" smtClean="0">
                <a:solidFill>
                  <a:sysClr val="windowText" lastClr="000000"/>
                </a:solidFill>
                <a:latin typeface="Century Gothic" panose="020B0502020202020204" pitchFamily="34" charset="0"/>
                <a:cs typeface="Arial"/>
              </a:rPr>
              <a:t>and </a:t>
            </a:r>
            <a:r>
              <a:rPr lang="en-US" sz="2700" u="sng" dirty="0">
                <a:solidFill>
                  <a:sysClr val="windowText" lastClr="000000"/>
                </a:solidFill>
                <a:latin typeface="Century Gothic" panose="020B0502020202020204" pitchFamily="34" charset="0"/>
                <a:cs typeface="Arial"/>
              </a:rPr>
              <a:t>a copy must be sent to L.A. Care</a:t>
            </a:r>
            <a:r>
              <a:rPr lang="en-US" sz="2700" dirty="0">
                <a:solidFill>
                  <a:sysClr val="windowText" lastClr="000000"/>
                </a:solidFill>
                <a:latin typeface="Century Gothic" panose="020B0502020202020204" pitchFamily="34" charset="0"/>
                <a:cs typeface="Arial"/>
              </a:rPr>
              <a:t>. </a:t>
            </a:r>
          </a:p>
          <a:p>
            <a:pPr lvl="0">
              <a:spcBef>
                <a:spcPct val="20000"/>
              </a:spcBef>
              <a:buClr>
                <a:srgbClr val="1983CB"/>
              </a:buClr>
              <a:defRPr/>
            </a:pPr>
            <a:endParaRPr lang="en-US" i="1" dirty="0">
              <a:solidFill>
                <a:sysClr val="windowText" lastClr="000000"/>
              </a:solidFill>
              <a:latin typeface="Century Gothic" panose="020B0502020202020204" pitchFamily="34" charset="0"/>
              <a:cs typeface="Arial"/>
            </a:endParaRPr>
          </a:p>
        </p:txBody>
      </p:sp>
    </p:spTree>
    <p:extLst>
      <p:ext uri="{BB962C8B-B14F-4D97-AF65-F5344CB8AC3E}">
        <p14:creationId xmlns:p14="http://schemas.microsoft.com/office/powerpoint/2010/main" val="974778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22" y="676656"/>
            <a:ext cx="8468078" cy="1085182"/>
          </a:xfrm>
          <a:prstGeom prst="rect">
            <a:avLst/>
          </a:prstGeom>
        </p:spPr>
      </p:pic>
      <p:sp>
        <p:nvSpPr>
          <p:cNvPr id="6" name="Footer Placeholder 3"/>
          <p:cNvSpPr txBox="1">
            <a:spLocks/>
          </p:cNvSpPr>
          <p:nvPr/>
        </p:nvSpPr>
        <p:spPr>
          <a:xfrm>
            <a:off x="1508289" y="6470150"/>
            <a:ext cx="7039418" cy="2577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smtClean="0">
                <a:solidFill>
                  <a:srgbClr val="1983CB"/>
                </a:solidFill>
                <a:latin typeface="Century Gothic" panose="020B0502020202020204" pitchFamily="34" charset="0"/>
              </a:rPr>
              <a:t>APL 17-009/Provider Preventable Conditions Reporting</a:t>
            </a:r>
            <a:endParaRPr lang="en-US" sz="1050" dirty="0">
              <a:solidFill>
                <a:srgbClr val="1983CB"/>
              </a:solidFill>
              <a:latin typeface="Century Gothic" panose="020B0502020202020204" pitchFamily="34" charset="0"/>
            </a:endParaRPr>
          </a:p>
        </p:txBody>
      </p:sp>
      <p:sp>
        <p:nvSpPr>
          <p:cNvPr id="4" name="Title 1"/>
          <p:cNvSpPr txBox="1">
            <a:spLocks/>
          </p:cNvSpPr>
          <p:nvPr/>
        </p:nvSpPr>
        <p:spPr>
          <a:xfrm>
            <a:off x="912349" y="51456"/>
            <a:ext cx="7635358" cy="1143000"/>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a:solidFill>
                  <a:srgbClr val="1983CB"/>
                </a:solidFill>
                <a:latin typeface="Century Gothic" panose="020B050202020202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9A23B"/>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t>What is L.A. Care’s Responsibility?</a:t>
            </a:r>
            <a:br>
              <a:rPr kumimoji="0" lang="en-US" sz="3200" b="1" i="0" u="none" strike="noStrike" kern="1200" cap="none" spc="0" normalizeH="0" baseline="0" noProof="0" dirty="0" smtClean="0">
                <a:ln>
                  <a:noFill/>
                </a:ln>
                <a:solidFill>
                  <a:srgbClr val="F9A23B"/>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br>
            <a:r>
              <a:rPr kumimoji="0" lang="en-US" sz="3200" b="1" i="0" u="none" strike="noStrike" kern="1200" cap="none" spc="0" normalizeH="0" baseline="0" noProof="0" dirty="0" smtClean="0">
                <a:ln>
                  <a:noFill/>
                </a:ln>
                <a:solidFill>
                  <a:srgbClr val="F9A23B"/>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t/>
            </a:r>
            <a:br>
              <a:rPr kumimoji="0" lang="en-US" sz="3200" b="1" i="0" u="none" strike="noStrike" kern="1200" cap="none" spc="0" normalizeH="0" baseline="0" noProof="0" dirty="0" smtClean="0">
                <a:ln>
                  <a:noFill/>
                </a:ln>
                <a:solidFill>
                  <a:srgbClr val="F9A23B"/>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rPr>
            </a:br>
            <a:endParaRPr kumimoji="0" lang="en-US" sz="3200" b="1" i="0" u="none" strike="noStrike" kern="1200" cap="none" spc="0" normalizeH="0" baseline="0" noProof="0" dirty="0">
              <a:ln>
                <a:noFill/>
              </a:ln>
              <a:solidFill>
                <a:srgbClr val="F9A23B"/>
              </a:solidFill>
              <a:effectLst>
                <a:outerShdw blurRad="25400" dist="38100" dir="8100000" algn="tr" rotWithShape="0">
                  <a:prstClr val="black">
                    <a:alpha val="40000"/>
                  </a:prstClr>
                </a:outerShdw>
              </a:effectLst>
              <a:uLnTx/>
              <a:uFillTx/>
              <a:latin typeface="Century Gothic" panose="020B0502020202020204" pitchFamily="34" charset="0"/>
              <a:ea typeface="+mj-ea"/>
              <a:cs typeface="Arial"/>
            </a:endParaRPr>
          </a:p>
        </p:txBody>
      </p:sp>
      <p:sp>
        <p:nvSpPr>
          <p:cNvPr id="5" name="Content Placeholder 2"/>
          <p:cNvSpPr txBox="1">
            <a:spLocks/>
          </p:cNvSpPr>
          <p:nvPr/>
        </p:nvSpPr>
        <p:spPr>
          <a:xfrm>
            <a:off x="965789" y="2073050"/>
            <a:ext cx="7581918" cy="400334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1pPr>
            <a:lvl2pPr marL="742950" indent="-285750" algn="l" defTabSz="457200" rtl="0" eaLnBrk="1" latinLnBrk="0" hangingPunct="1">
              <a:spcBef>
                <a:spcPct val="20000"/>
              </a:spcBef>
              <a:buClr>
                <a:srgbClr val="F6902D"/>
              </a:buClr>
              <a:buFont typeface="Arial"/>
              <a:buChar char="–"/>
              <a:defRPr sz="1600" kern="1200">
                <a:solidFill>
                  <a:schemeClr val="tx1"/>
                </a:solidFill>
                <a:latin typeface="Century Gothic" panose="020B0502020202020204" pitchFamily="34" charset="0"/>
                <a:ea typeface="+mn-ea"/>
                <a:cs typeface="Arial"/>
              </a:defRPr>
            </a:lvl2pPr>
            <a:lvl3pPr marL="1143000" indent="-2286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3pPr>
            <a:lvl4pPr marL="1600200" indent="-228600" algn="l" defTabSz="457200" rtl="0" eaLnBrk="1" latinLnBrk="0" hangingPunct="1">
              <a:spcBef>
                <a:spcPct val="20000"/>
              </a:spcBef>
              <a:buClr>
                <a:srgbClr val="F6902D"/>
              </a:buClr>
              <a:buFont typeface="Arial"/>
              <a:buChar char="–"/>
              <a:defRPr sz="1600" kern="1200">
                <a:solidFill>
                  <a:schemeClr val="tx1"/>
                </a:solidFill>
                <a:latin typeface="Century Gothic" panose="020B0502020202020204" pitchFamily="34" charset="0"/>
                <a:ea typeface="+mn-ea"/>
                <a:cs typeface="Arial"/>
              </a:defRPr>
            </a:lvl4pPr>
            <a:lvl5pPr marL="2057400" indent="-228600" algn="l" defTabSz="457200" rtl="0" eaLnBrk="1" latinLnBrk="0" hangingPunct="1">
              <a:spcBef>
                <a:spcPct val="20000"/>
              </a:spcBef>
              <a:buClr>
                <a:srgbClr val="1983CB"/>
              </a:buClr>
              <a:buFont typeface="Arial"/>
              <a:buChar char="•"/>
              <a:defRPr sz="1600" kern="1200">
                <a:solidFill>
                  <a:schemeClr val="tx1"/>
                </a:solidFill>
                <a:latin typeface="Century Gothic" panose="020B0502020202020204" pitchFamily="34" charset="0"/>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461963" marR="0" lvl="0" indent="-461963" algn="l" defTabSz="457200" rtl="0" eaLnBrk="1" fontAlgn="auto" latinLnBrk="0" hangingPunct="1">
              <a:lnSpc>
                <a:spcPct val="100000"/>
              </a:lnSpc>
              <a:spcBef>
                <a:spcPct val="20000"/>
              </a:spcBef>
              <a:spcAft>
                <a:spcPts val="0"/>
              </a:spcAft>
              <a:buClr>
                <a:srgbClr val="1983CB"/>
              </a:buClr>
              <a:buSzTx/>
              <a:buBlip>
                <a:blip r:embed="rId4"/>
              </a:buBlip>
              <a:tabLst/>
              <a:defRPr/>
            </a:pPr>
            <a:r>
              <a:rPr kumimoji="0" lang="en-US" sz="28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Arial"/>
              </a:rPr>
              <a:t>L.A. Care will also continue to monitor claims and encounter data internally. If a possible PPC is noted L.A. Care will request records from delegates for validation. </a:t>
            </a:r>
          </a:p>
          <a:p>
            <a:pPr marL="0" indent="0">
              <a:buNone/>
              <a:defRPr/>
            </a:pPr>
            <a:endParaRPr kumimoji="0" lang="en-US"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Arial"/>
            </a:endParaRPr>
          </a:p>
          <a:p>
            <a:pPr marL="461963" marR="0" lvl="0" indent="-461963" algn="l" defTabSz="457200" rtl="0" eaLnBrk="1" fontAlgn="auto" latinLnBrk="0" hangingPunct="1">
              <a:lnSpc>
                <a:spcPct val="100000"/>
              </a:lnSpc>
              <a:spcBef>
                <a:spcPct val="20000"/>
              </a:spcBef>
              <a:spcAft>
                <a:spcPts val="0"/>
              </a:spcAft>
              <a:buClr>
                <a:srgbClr val="1983CB"/>
              </a:buClr>
              <a:buSzTx/>
              <a:buBlip>
                <a:blip r:embed="rId4"/>
              </a:buBlip>
              <a:tabLst/>
              <a:defRPr/>
            </a:pPr>
            <a:r>
              <a:rPr kumimoji="0" lang="en-US" sz="28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Arial"/>
              </a:rPr>
              <a:t>If a PPC is evidenced, L.A. Care will complete the online reporting form and notify the Plan Partner or Provider Group that this has been completed. </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128" y="6123982"/>
            <a:ext cx="1836579" cy="556308"/>
          </a:xfrm>
          <a:prstGeom prst="rect">
            <a:avLst/>
          </a:prstGeom>
          <a:ln>
            <a:solidFill>
              <a:srgbClr val="654186"/>
            </a:solidFill>
          </a:ln>
        </p:spPr>
      </p:pic>
      <p:sp>
        <p:nvSpPr>
          <p:cNvPr id="7" name="Rectangle 6"/>
          <p:cNvSpPr/>
          <p:nvPr/>
        </p:nvSpPr>
        <p:spPr>
          <a:xfrm>
            <a:off x="8789301" y="6416451"/>
            <a:ext cx="354699" cy="31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9</a:t>
            </a:r>
            <a:endParaRPr lang="en-US" dirty="0">
              <a:solidFill>
                <a:schemeClr val="tx1"/>
              </a:solidFill>
            </a:endParaRPr>
          </a:p>
        </p:txBody>
      </p:sp>
    </p:spTree>
    <p:extLst>
      <p:ext uri="{BB962C8B-B14F-4D97-AF65-F5344CB8AC3E}">
        <p14:creationId xmlns:p14="http://schemas.microsoft.com/office/powerpoint/2010/main" val="2629366396"/>
      </p:ext>
    </p:extLst>
  </p:cSld>
  <p:clrMapOvr>
    <a:masterClrMapping/>
  </p:clrMapOvr>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eneral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General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49B7B1-E4BE-4762-93EB-1232992CB1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0548C76-AA28-4E12-847E-11C9304366CE}">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AAEDC1F5-8E4C-4B11-8861-9CE903C99A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LAC_PPT_templt-4</Template>
  <TotalTime>31777</TotalTime>
  <Words>1912</Words>
  <Application>Microsoft Office PowerPoint</Application>
  <PresentationFormat>On-screen Show (4:3)</PresentationFormat>
  <Paragraphs>314</Paragraphs>
  <Slides>31</Slides>
  <Notes>31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31</vt:i4>
      </vt:variant>
    </vt:vector>
  </HeadingPairs>
  <TitlesOfParts>
    <vt:vector size="43" baseType="lpstr">
      <vt:lpstr>Arial</vt:lpstr>
      <vt:lpstr>Arial Narrow</vt:lpstr>
      <vt:lpstr>Calibri</vt:lpstr>
      <vt:lpstr>Century Gothic</vt:lpstr>
      <vt:lpstr>Helvetica</vt:lpstr>
      <vt:lpstr>LucidaGrande</vt:lpstr>
      <vt:lpstr>MS Mincho</vt:lpstr>
      <vt:lpstr>Times New Roman</vt:lpstr>
      <vt:lpstr>Wingdings</vt:lpstr>
      <vt:lpstr>Cover Slide</vt:lpstr>
      <vt:lpstr>General Slide</vt:lpstr>
      <vt:lpstr>1_General Slide</vt:lpstr>
      <vt:lpstr>PowerPoint Presentation</vt:lpstr>
      <vt:lpstr>ACRONYMS and TERMS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LACHP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DHCS All Plan Letter 15-018   CRITERIA FOR COVERAGE OF WHEELCHAIRS AND APPLICABLE SEATING AND POSITIONING COMPONENTS</dc:title>
  <dc:creator>Heather Rowell</dc:creator>
  <cp:lastModifiedBy>Jovilyn Tapawan</cp:lastModifiedBy>
  <cp:revision>201</cp:revision>
  <dcterms:created xsi:type="dcterms:W3CDTF">2015-12-21T20:06:49Z</dcterms:created>
  <dcterms:modified xsi:type="dcterms:W3CDTF">2023-07-30T19:14:19Z</dcterms:modified>
</cp:coreProperties>
</file>