
<file path=[Content_Types].xml><?xml version="1.0" encoding="utf-8"?>
<Types xmlns="http://schemas.openxmlformats.org/package/2006/content-types">
  <Default Extension="1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9"/>
  </p:notes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8" r:id="rId14"/>
    <p:sldId id="271" r:id="rId15"/>
    <p:sldId id="270" r:id="rId16"/>
    <p:sldId id="272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6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dreamstime.com/photos-images/missed-appointment.html" TargetMode="External"/><Relationship Id="rId1" Type="http://schemas.openxmlformats.org/officeDocument/2006/relationships/image" Target="../media/image9.jpg"/><Relationship Id="rId4" Type="http://schemas.openxmlformats.org/officeDocument/2006/relationships/image" Target="../media/image11.1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dreamstime.com/photos-images/missed-appointment.html" TargetMode="External"/><Relationship Id="rId1" Type="http://schemas.openxmlformats.org/officeDocument/2006/relationships/image" Target="../media/image9.jpg"/><Relationship Id="rId4" Type="http://schemas.openxmlformats.org/officeDocument/2006/relationships/image" Target="../media/image11.1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A5A6F-64E7-4B52-8FFF-87B19D658ABA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75CE4DD-37B5-4F13-AC38-A4B9FB923517}">
      <dgm:prSet phldrT="[Text]"/>
      <dgm:spPr/>
      <dgm:t>
        <a:bodyPr/>
        <a:lstStyle/>
        <a:p>
          <a:r>
            <a:rPr lang="en-US" dirty="0"/>
            <a:t>Next Steps</a:t>
          </a:r>
        </a:p>
      </dgm:t>
    </dgm:pt>
    <dgm:pt modelId="{32E2F83B-C727-40C6-8DAE-36609B20E0D4}" type="parTrans" cxnId="{D1C8394C-358A-4FCA-8A7C-A7BCF274D8F4}">
      <dgm:prSet/>
      <dgm:spPr/>
      <dgm:t>
        <a:bodyPr/>
        <a:lstStyle/>
        <a:p>
          <a:endParaRPr lang="en-US"/>
        </a:p>
      </dgm:t>
    </dgm:pt>
    <dgm:pt modelId="{6BCA02DB-93D7-49A2-8EA4-FEB0142F0FD7}" type="sibTrans" cxnId="{D1C8394C-358A-4FCA-8A7C-A7BCF274D8F4}">
      <dgm:prSet/>
      <dgm:spPr/>
      <dgm:t>
        <a:bodyPr/>
        <a:lstStyle/>
        <a:p>
          <a:endParaRPr lang="en-US"/>
        </a:p>
      </dgm:t>
    </dgm:pt>
    <dgm:pt modelId="{32F242C1-E0DF-4C7F-BD32-99914E3CC854}">
      <dgm:prSet phldrT="[Text]"/>
      <dgm:spPr/>
      <dgm:t>
        <a:bodyPr/>
        <a:lstStyle/>
        <a:p>
          <a:r>
            <a:rPr lang="en-US" dirty="0"/>
            <a:t>Missed Appointment</a:t>
          </a:r>
        </a:p>
      </dgm:t>
    </dgm:pt>
    <dgm:pt modelId="{A59C33B2-FCD3-49ED-9584-8C61E4A96F8D}" type="parTrans" cxnId="{21DC21D2-059B-433C-9FA8-DCEDAF6A0A46}">
      <dgm:prSet/>
      <dgm:spPr/>
      <dgm:t>
        <a:bodyPr/>
        <a:lstStyle/>
        <a:p>
          <a:endParaRPr lang="en-US"/>
        </a:p>
      </dgm:t>
    </dgm:pt>
    <dgm:pt modelId="{665FF4E9-8333-4917-9AAB-B2BB0412ED2F}" type="sibTrans" cxnId="{21DC21D2-059B-433C-9FA8-DCEDAF6A0A46}">
      <dgm:prSet/>
      <dgm:spPr/>
      <dgm:t>
        <a:bodyPr/>
        <a:lstStyle/>
        <a:p>
          <a:endParaRPr lang="en-US"/>
        </a:p>
      </dgm:t>
    </dgm:pt>
    <dgm:pt modelId="{E23D82D7-F6C7-4176-B0DF-24F1DFDFFB23}">
      <dgm:prSet phldrT="[Text]"/>
      <dgm:spPr/>
      <dgm:t>
        <a:bodyPr/>
        <a:lstStyle/>
        <a:p>
          <a:r>
            <a:rPr lang="en-US" dirty="0"/>
            <a:t>Call</a:t>
          </a:r>
        </a:p>
      </dgm:t>
    </dgm:pt>
    <dgm:pt modelId="{9A32ECB5-5571-4D28-829A-E7562D1E5491}" type="parTrans" cxnId="{6C72F854-8FC4-4DC6-8ACF-8994811EB9D4}">
      <dgm:prSet/>
      <dgm:spPr/>
      <dgm:t>
        <a:bodyPr/>
        <a:lstStyle/>
        <a:p>
          <a:endParaRPr lang="en-US"/>
        </a:p>
      </dgm:t>
    </dgm:pt>
    <dgm:pt modelId="{2BB0AA22-8524-4413-956F-CC0E2A85ADFB}" type="sibTrans" cxnId="{6C72F854-8FC4-4DC6-8ACF-8994811EB9D4}">
      <dgm:prSet/>
      <dgm:spPr/>
      <dgm:t>
        <a:bodyPr/>
        <a:lstStyle/>
        <a:p>
          <a:endParaRPr lang="en-US"/>
        </a:p>
      </dgm:t>
    </dgm:pt>
    <dgm:pt modelId="{12263484-0AB3-4930-BEBB-C75A468C985A}">
      <dgm:prSet phldrT="[Text]"/>
      <dgm:spPr/>
      <dgm:t>
        <a:bodyPr/>
        <a:lstStyle/>
        <a:p>
          <a:r>
            <a:rPr lang="en-US" dirty="0"/>
            <a:t>Document</a:t>
          </a:r>
        </a:p>
      </dgm:t>
    </dgm:pt>
    <dgm:pt modelId="{0954B396-2F4A-4C22-ADF2-64844FCDB3D3}" type="parTrans" cxnId="{2DE6385E-D809-4EE7-BD2D-99993B45102E}">
      <dgm:prSet/>
      <dgm:spPr/>
      <dgm:t>
        <a:bodyPr/>
        <a:lstStyle/>
        <a:p>
          <a:endParaRPr lang="en-US"/>
        </a:p>
      </dgm:t>
    </dgm:pt>
    <dgm:pt modelId="{99B7E93E-3489-4B6D-BD10-7C98C5B4D011}" type="sibTrans" cxnId="{2DE6385E-D809-4EE7-BD2D-99993B45102E}">
      <dgm:prSet/>
      <dgm:spPr/>
      <dgm:t>
        <a:bodyPr/>
        <a:lstStyle/>
        <a:p>
          <a:endParaRPr lang="en-US"/>
        </a:p>
      </dgm:t>
    </dgm:pt>
    <dgm:pt modelId="{93B55EFE-7888-4CF3-99D6-8BF54412D753}" type="pres">
      <dgm:prSet presAssocID="{90FA5A6F-64E7-4B52-8FFF-87B19D658ABA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87D465A2-DE0B-4FF6-A9D7-2F6F3818B3FA}" type="pres">
      <dgm:prSet presAssocID="{475CE4DD-37B5-4F13-AC38-A4B9FB923517}" presName="Parent" presStyleLbl="node1" presStyleIdx="0" presStyleCnt="2">
        <dgm:presLayoutVars>
          <dgm:chMax val="4"/>
          <dgm:chPref val="3"/>
        </dgm:presLayoutVars>
      </dgm:prSet>
      <dgm:spPr/>
    </dgm:pt>
    <dgm:pt modelId="{68AC6841-B1D2-4D33-9994-B6E9EACB6712}" type="pres">
      <dgm:prSet presAssocID="{32F242C1-E0DF-4C7F-BD32-99914E3CC854}" presName="Accent" presStyleLbl="node1" presStyleIdx="1" presStyleCnt="2"/>
      <dgm:spPr/>
    </dgm:pt>
    <dgm:pt modelId="{BBCC0A6C-86C6-4CF8-8A01-08DBBAA80D76}" type="pres">
      <dgm:prSet presAssocID="{32F242C1-E0DF-4C7F-BD32-99914E3CC854}" presName="Image1" presStyleLbl="fgImgPlace1" presStyleIdx="0" presStyleCnt="3" custScaleX="146972" custScaleY="128099" custLinFactNeighborX="-6490" custLinFactNeighborY="-1765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0" r="-10000"/>
          </a:stretch>
        </a:blipFill>
      </dgm:spPr>
    </dgm:pt>
    <dgm:pt modelId="{5043E63A-AC45-418D-A58C-EB995C3691F0}" type="pres">
      <dgm:prSet presAssocID="{32F242C1-E0DF-4C7F-BD32-99914E3CC854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700AE7D-9A8D-4A96-9D9D-77F74B14B76A}" type="pres">
      <dgm:prSet presAssocID="{E23D82D7-F6C7-4176-B0DF-24F1DFDFFB23}" presName="Image2" presStyleCnt="0"/>
      <dgm:spPr/>
    </dgm:pt>
    <dgm:pt modelId="{69F493DD-6718-4C5A-8210-8EF7C04E5E4E}" type="pres">
      <dgm:prSet presAssocID="{E23D82D7-F6C7-4176-B0DF-24F1DFDFFB23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F9AD0ECA-A2B6-4AE9-8DA7-73D48450A88F}" type="pres">
      <dgm:prSet presAssocID="{E23D82D7-F6C7-4176-B0DF-24F1DFDFFB23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B87EE96-86DD-47C9-AC78-1AD9B9EA13E2}" type="pres">
      <dgm:prSet presAssocID="{12263484-0AB3-4930-BEBB-C75A468C985A}" presName="Image3" presStyleCnt="0"/>
      <dgm:spPr/>
    </dgm:pt>
    <dgm:pt modelId="{89EE9775-536E-4537-9192-FE2A8CBF3D08}" type="pres">
      <dgm:prSet presAssocID="{12263484-0AB3-4930-BEBB-C75A468C985A}" presName="Image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696BCFF-5AB0-4C62-A0CA-82B03A5A2BB2}" type="pres">
      <dgm:prSet presAssocID="{12263484-0AB3-4930-BEBB-C75A468C985A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D04DC5C-B0EE-4AC2-90DD-3D6C33A887F1}" type="presOf" srcId="{90FA5A6F-64E7-4B52-8FFF-87B19D658ABA}" destId="{93B55EFE-7888-4CF3-99D6-8BF54412D753}" srcOrd="0" destOrd="0" presId="urn:microsoft.com/office/officeart/2011/layout/RadialPictureList"/>
    <dgm:cxn modelId="{2DE6385E-D809-4EE7-BD2D-99993B45102E}" srcId="{475CE4DD-37B5-4F13-AC38-A4B9FB923517}" destId="{12263484-0AB3-4930-BEBB-C75A468C985A}" srcOrd="2" destOrd="0" parTransId="{0954B396-2F4A-4C22-ADF2-64844FCDB3D3}" sibTransId="{99B7E93E-3489-4B6D-BD10-7C98C5B4D011}"/>
    <dgm:cxn modelId="{D1C8394C-358A-4FCA-8A7C-A7BCF274D8F4}" srcId="{90FA5A6F-64E7-4B52-8FFF-87B19D658ABA}" destId="{475CE4DD-37B5-4F13-AC38-A4B9FB923517}" srcOrd="0" destOrd="0" parTransId="{32E2F83B-C727-40C6-8DAE-36609B20E0D4}" sibTransId="{6BCA02DB-93D7-49A2-8EA4-FEB0142F0FD7}"/>
    <dgm:cxn modelId="{82F99B6E-6C9C-4CA6-879D-BD7707BB1484}" type="presOf" srcId="{32F242C1-E0DF-4C7F-BD32-99914E3CC854}" destId="{5043E63A-AC45-418D-A58C-EB995C3691F0}" srcOrd="0" destOrd="0" presId="urn:microsoft.com/office/officeart/2011/layout/RadialPictureList"/>
    <dgm:cxn modelId="{6C72F854-8FC4-4DC6-8ACF-8994811EB9D4}" srcId="{475CE4DD-37B5-4F13-AC38-A4B9FB923517}" destId="{E23D82D7-F6C7-4176-B0DF-24F1DFDFFB23}" srcOrd="1" destOrd="0" parTransId="{9A32ECB5-5571-4D28-829A-E7562D1E5491}" sibTransId="{2BB0AA22-8524-4413-956F-CC0E2A85ADFB}"/>
    <dgm:cxn modelId="{724E2A97-EE02-43B9-A826-E18603F1DEA6}" type="presOf" srcId="{475CE4DD-37B5-4F13-AC38-A4B9FB923517}" destId="{87D465A2-DE0B-4FF6-A9D7-2F6F3818B3FA}" srcOrd="0" destOrd="0" presId="urn:microsoft.com/office/officeart/2011/layout/RadialPictureList"/>
    <dgm:cxn modelId="{EDE6DA9A-17F2-4881-ADF6-8CB6A879C0E3}" type="presOf" srcId="{12263484-0AB3-4930-BEBB-C75A468C985A}" destId="{C696BCFF-5AB0-4C62-A0CA-82B03A5A2BB2}" srcOrd="0" destOrd="0" presId="urn:microsoft.com/office/officeart/2011/layout/RadialPictureList"/>
    <dgm:cxn modelId="{21DC21D2-059B-433C-9FA8-DCEDAF6A0A46}" srcId="{475CE4DD-37B5-4F13-AC38-A4B9FB923517}" destId="{32F242C1-E0DF-4C7F-BD32-99914E3CC854}" srcOrd="0" destOrd="0" parTransId="{A59C33B2-FCD3-49ED-9584-8C61E4A96F8D}" sibTransId="{665FF4E9-8333-4917-9AAB-B2BB0412ED2F}"/>
    <dgm:cxn modelId="{58BCE7FD-41DA-408B-9ACB-2925D66B94F8}" type="presOf" srcId="{E23D82D7-F6C7-4176-B0DF-24F1DFDFFB23}" destId="{F9AD0ECA-A2B6-4AE9-8DA7-73D48450A88F}" srcOrd="0" destOrd="0" presId="urn:microsoft.com/office/officeart/2011/layout/RadialPictureList"/>
    <dgm:cxn modelId="{B6955E83-B849-46C5-910B-F1C74888C1A4}" type="presParOf" srcId="{93B55EFE-7888-4CF3-99D6-8BF54412D753}" destId="{87D465A2-DE0B-4FF6-A9D7-2F6F3818B3FA}" srcOrd="0" destOrd="0" presId="urn:microsoft.com/office/officeart/2011/layout/RadialPictureList"/>
    <dgm:cxn modelId="{4BB3BE5B-32CA-488E-BFF1-7D687BFE78B3}" type="presParOf" srcId="{93B55EFE-7888-4CF3-99D6-8BF54412D753}" destId="{68AC6841-B1D2-4D33-9994-B6E9EACB6712}" srcOrd="1" destOrd="0" presId="urn:microsoft.com/office/officeart/2011/layout/RadialPictureList"/>
    <dgm:cxn modelId="{0A3347DB-E3F9-44E4-B10D-C8E69F0801CF}" type="presParOf" srcId="{93B55EFE-7888-4CF3-99D6-8BF54412D753}" destId="{BBCC0A6C-86C6-4CF8-8A01-08DBBAA80D76}" srcOrd="2" destOrd="0" presId="urn:microsoft.com/office/officeart/2011/layout/RadialPictureList"/>
    <dgm:cxn modelId="{19BF8B0D-78EF-4596-B3FD-2B058C37F2C2}" type="presParOf" srcId="{93B55EFE-7888-4CF3-99D6-8BF54412D753}" destId="{5043E63A-AC45-418D-A58C-EB995C3691F0}" srcOrd="3" destOrd="0" presId="urn:microsoft.com/office/officeart/2011/layout/RadialPictureList"/>
    <dgm:cxn modelId="{C6462543-64D0-48D7-BB68-D2AF874D9B99}" type="presParOf" srcId="{93B55EFE-7888-4CF3-99D6-8BF54412D753}" destId="{8700AE7D-9A8D-4A96-9D9D-77F74B14B76A}" srcOrd="4" destOrd="0" presId="urn:microsoft.com/office/officeart/2011/layout/RadialPictureList"/>
    <dgm:cxn modelId="{B6FC0484-BE1A-485D-B7D2-A5329570AB13}" type="presParOf" srcId="{8700AE7D-9A8D-4A96-9D9D-77F74B14B76A}" destId="{69F493DD-6718-4C5A-8210-8EF7C04E5E4E}" srcOrd="0" destOrd="0" presId="urn:microsoft.com/office/officeart/2011/layout/RadialPictureList"/>
    <dgm:cxn modelId="{D8CA1911-1AF3-43C7-8619-D007F80009ED}" type="presParOf" srcId="{93B55EFE-7888-4CF3-99D6-8BF54412D753}" destId="{F9AD0ECA-A2B6-4AE9-8DA7-73D48450A88F}" srcOrd="5" destOrd="0" presId="urn:microsoft.com/office/officeart/2011/layout/RadialPictureList"/>
    <dgm:cxn modelId="{1111B959-C2B9-42AB-9094-90F6F543AECE}" type="presParOf" srcId="{93B55EFE-7888-4CF3-99D6-8BF54412D753}" destId="{9B87EE96-86DD-47C9-AC78-1AD9B9EA13E2}" srcOrd="6" destOrd="0" presId="urn:microsoft.com/office/officeart/2011/layout/RadialPictureList"/>
    <dgm:cxn modelId="{E42353B4-F9DE-4011-A3B1-9F9129B95F4D}" type="presParOf" srcId="{9B87EE96-86DD-47C9-AC78-1AD9B9EA13E2}" destId="{89EE9775-536E-4537-9192-FE2A8CBF3D08}" srcOrd="0" destOrd="0" presId="urn:microsoft.com/office/officeart/2011/layout/RadialPictureList"/>
    <dgm:cxn modelId="{71F62498-0F9F-475A-8D6E-97D38265B8F7}" type="presParOf" srcId="{93B55EFE-7888-4CF3-99D6-8BF54412D753}" destId="{C696BCFF-5AB0-4C62-A0CA-82B03A5A2BB2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465A2-DE0B-4FF6-A9D7-2F6F3818B3FA}">
      <dsp:nvSpPr>
        <dsp:cNvPr id="0" name=""/>
        <dsp:cNvSpPr/>
      </dsp:nvSpPr>
      <dsp:spPr>
        <a:xfrm>
          <a:off x="1328663" y="1241595"/>
          <a:ext cx="2232977" cy="2233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Next Steps</a:t>
          </a:r>
        </a:p>
      </dsp:txBody>
      <dsp:txXfrm>
        <a:off x="1655675" y="1568623"/>
        <a:ext cx="1578953" cy="1579032"/>
      </dsp:txXfrm>
    </dsp:sp>
    <dsp:sp modelId="{68AC6841-B1D2-4D33-9994-B6E9EACB6712}">
      <dsp:nvSpPr>
        <dsp:cNvPr id="0" name=""/>
        <dsp:cNvSpPr/>
      </dsp:nvSpPr>
      <dsp:spPr>
        <a:xfrm>
          <a:off x="177148" y="0"/>
          <a:ext cx="4501315" cy="469234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C0A6C-86C6-4CF8-8A01-08DBBAA80D76}">
      <dsp:nvSpPr>
        <dsp:cNvPr id="0" name=""/>
        <dsp:cNvSpPr/>
      </dsp:nvSpPr>
      <dsp:spPr>
        <a:xfrm>
          <a:off x="3133012" y="206336"/>
          <a:ext cx="1758100" cy="15327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3E63A-AC45-418D-A58C-EB995C3691F0}">
      <dsp:nvSpPr>
        <dsp:cNvPr id="0" name=""/>
        <dsp:cNvSpPr/>
      </dsp:nvSpPr>
      <dsp:spPr>
        <a:xfrm>
          <a:off x="4778537" y="414803"/>
          <a:ext cx="1601179" cy="115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200" kern="1200" dirty="0"/>
            <a:t>Missed Appointment</a:t>
          </a:r>
        </a:p>
      </dsp:txBody>
      <dsp:txXfrm>
        <a:off x="4778537" y="414803"/>
        <a:ext cx="1601179" cy="1158071"/>
      </dsp:txXfrm>
    </dsp:sp>
    <dsp:sp modelId="{69F493DD-6718-4C5A-8210-8EF7C04E5E4E}">
      <dsp:nvSpPr>
        <dsp:cNvPr id="0" name=""/>
        <dsp:cNvSpPr/>
      </dsp:nvSpPr>
      <dsp:spPr>
        <a:xfrm>
          <a:off x="3953930" y="1756815"/>
          <a:ext cx="1196214" cy="119654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D0ECA-A2B6-4AE9-8DA7-73D48450A88F}">
      <dsp:nvSpPr>
        <dsp:cNvPr id="0" name=""/>
        <dsp:cNvSpPr/>
      </dsp:nvSpPr>
      <dsp:spPr>
        <a:xfrm>
          <a:off x="5247549" y="1773707"/>
          <a:ext cx="1601179" cy="115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200" kern="1200" dirty="0"/>
            <a:t>Call</a:t>
          </a:r>
        </a:p>
      </dsp:txBody>
      <dsp:txXfrm>
        <a:off x="5247549" y="1773707"/>
        <a:ext cx="1601179" cy="1158071"/>
      </dsp:txXfrm>
    </dsp:sp>
    <dsp:sp modelId="{89EE9775-536E-4537-9192-FE2A8CBF3D08}">
      <dsp:nvSpPr>
        <dsp:cNvPr id="0" name=""/>
        <dsp:cNvSpPr/>
      </dsp:nvSpPr>
      <dsp:spPr>
        <a:xfrm>
          <a:off x="3491589" y="3137303"/>
          <a:ext cx="1196214" cy="119654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6BCFF-5AB0-4C62-A0CA-82B03A5A2BB2}">
      <dsp:nvSpPr>
        <dsp:cNvPr id="0" name=""/>
        <dsp:cNvSpPr/>
      </dsp:nvSpPr>
      <dsp:spPr>
        <a:xfrm>
          <a:off x="4778537" y="3161704"/>
          <a:ext cx="1601179" cy="115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200" kern="1200" dirty="0"/>
            <a:t>Document</a:t>
          </a:r>
        </a:p>
      </dsp:txBody>
      <dsp:txXfrm>
        <a:off x="4778537" y="3161704"/>
        <a:ext cx="1601179" cy="1158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44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72350" cy="3557588"/>
          </a:xfrm>
        </p:spPr>
        <p:txBody>
          <a:bodyPr/>
          <a:lstStyle/>
          <a:p>
            <a:r>
              <a:rPr lang="en-US" dirty="0"/>
              <a:t>Good morning/afternoon</a:t>
            </a:r>
          </a:p>
          <a:p>
            <a:endParaRPr lang="en-US" dirty="0"/>
          </a:p>
          <a:p>
            <a:r>
              <a:rPr lang="en-US" dirty="0"/>
              <a:t>Welcome to MCSHP COZEVA Training</a:t>
            </a:r>
          </a:p>
          <a:p>
            <a:endParaRPr lang="en-US" dirty="0"/>
          </a:p>
          <a:p>
            <a:r>
              <a:rPr lang="en-US" dirty="0"/>
              <a:t>We have reviewed the Pre-Training Survey</a:t>
            </a:r>
          </a:p>
          <a:p>
            <a:endParaRPr lang="en-US" dirty="0"/>
          </a:p>
          <a:p>
            <a:r>
              <a:rPr lang="en-US" dirty="0"/>
              <a:t>This training will be interactive and we will take a break for those that need to stretch and/or go to the restroom.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80B16-22DC-475A-90C5-A9A5D5F73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009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This is the second quiz question. </a:t>
            </a:r>
            <a:endParaRPr lang="en-US" dirty="0"/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8997A-06F0-E793-2A24-34F570825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ECB544-6835-114B-182A-A82F5A06ED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46237-4B87-E66B-C508-2FD073BA8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This is the </a:t>
            </a:r>
            <a:r>
              <a:rPr lang="en-US" dirty="0"/>
              <a:t>third</a:t>
            </a:r>
            <a:r>
              <a:rPr dirty="0"/>
              <a:t> quiz question.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536BF-00FF-5EBA-9C81-9D88B0A01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403296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9AF26-C84C-E2E7-619B-715E46E12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3463E-2DC1-1CF3-3176-059AC2528A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031BB-37F3-C28C-D6CF-096B86F1A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This is the </a:t>
            </a:r>
            <a:r>
              <a:rPr lang="en-US" dirty="0"/>
              <a:t>fourth </a:t>
            </a:r>
            <a:r>
              <a:rPr dirty="0"/>
              <a:t>quiz question.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FA029-74B5-07F9-0366-A822FCF60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617986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944AA-387F-DD37-0803-FD51D2F03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DB7E52-72D5-94F0-023E-C3C8B6692A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6ED74-0E92-D7E5-8CA3-2316C8505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This is the </a:t>
            </a:r>
            <a:r>
              <a:rPr lang="en-US" dirty="0"/>
              <a:t>fifth</a:t>
            </a:r>
            <a:r>
              <a:rPr dirty="0"/>
              <a:t> quiz question.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5AAAD-C31F-13A8-F1DD-5C90F49F0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838027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AC010-60F3-BF14-0AC4-D67714F58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D76EB6-394B-EE94-7A97-4298520256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31695C-A321-FCEB-9416-46ED17F29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This is the s</a:t>
            </a:r>
            <a:r>
              <a:rPr lang="en-US" dirty="0"/>
              <a:t>ixth</a:t>
            </a:r>
            <a:r>
              <a:rPr dirty="0"/>
              <a:t> quiz question.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01F4-1359-2047-3199-B4D48D832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383609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66ECF-83F2-5755-D118-10A4992DF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D6C5C-324A-C121-7472-F08BBC3E59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945A8-CF77-BEAC-5762-3A73F8F1D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This is the </a:t>
            </a:r>
            <a:r>
              <a:rPr lang="en-US" dirty="0"/>
              <a:t>seventh and final</a:t>
            </a:r>
            <a:r>
              <a:rPr dirty="0"/>
              <a:t> quiz question.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8DE92-086C-358C-0367-37F867A7B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379893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Thank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These are the key objectives of the training. We aim to improve understanding of access standards and ensure compliance through better communication and documentation.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This slide outlines the required timeframes for different types of appointments. Emphasize the importance of meeting these standards to avoid non-compliance.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After-hours communication is critical. Providers must ensure their voicemail or answering service includes a way to reach them and a 30-minute callback commitment.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Missed appointments must be followed up within 48 hours. Document all contact attempts to show compliance.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Participation in appointment availability surveys is mandatory. Non-response negatively impacts compliance scores.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This scenario illustrates a non-compliant callback. Use it to reinforce the 30-minute rule for urgent calls during business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This scenario shows a non-compliant voicemail. Providers must update their messages to include emergency contact instructions.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This is the first quiz question.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63"/>
            <a:ext cx="6093619" cy="52234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212306" y="6070398"/>
            <a:ext cx="2707482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36947" y="6070399"/>
            <a:ext cx="1263253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62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 text 3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212306" y="6070398"/>
            <a:ext cx="2707482" cy="36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36947" y="6070399"/>
            <a:ext cx="1263253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36947" y="2054226"/>
            <a:ext cx="4149328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56535" y="2054226"/>
            <a:ext cx="4156472" cy="3571875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986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0B3B0389-8196-4E5C-B9A8-4723D80BA16B}"/>
              </a:ext>
            </a:extLst>
          </p:cNvPr>
          <p:cNvSpPr>
            <a:spLocks/>
          </p:cNvSpPr>
          <p:nvPr userDrawn="1"/>
        </p:nvSpPr>
        <p:spPr bwMode="auto">
          <a:xfrm>
            <a:off x="5695950" y="0"/>
            <a:ext cx="3448050" cy="4216400"/>
          </a:xfrm>
          <a:custGeom>
            <a:avLst/>
            <a:gdLst>
              <a:gd name="T0" fmla="*/ 0 w 962"/>
              <a:gd name="T1" fmla="*/ 0 h 891"/>
              <a:gd name="T2" fmla="*/ 0 w 962"/>
              <a:gd name="T3" fmla="*/ 818 h 891"/>
              <a:gd name="T4" fmla="*/ 79 w 962"/>
              <a:gd name="T5" fmla="*/ 884 h 891"/>
              <a:gd name="T6" fmla="*/ 962 w 962"/>
              <a:gd name="T7" fmla="*/ 725 h 891"/>
              <a:gd name="T8" fmla="*/ 962 w 962"/>
              <a:gd name="T9" fmla="*/ 0 h 891"/>
              <a:gd name="T10" fmla="*/ 0 w 962"/>
              <a:gd name="T11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2" h="891">
                <a:moveTo>
                  <a:pt x="0" y="0"/>
                </a:moveTo>
                <a:cubicBezTo>
                  <a:pt x="0" y="818"/>
                  <a:pt x="0" y="818"/>
                  <a:pt x="0" y="818"/>
                </a:cubicBezTo>
                <a:cubicBezTo>
                  <a:pt x="0" y="860"/>
                  <a:pt x="38" y="891"/>
                  <a:pt x="79" y="884"/>
                </a:cubicBezTo>
                <a:cubicBezTo>
                  <a:pt x="962" y="725"/>
                  <a:pt x="962" y="725"/>
                  <a:pt x="962" y="725"/>
                </a:cubicBezTo>
                <a:cubicBezTo>
                  <a:pt x="962" y="0"/>
                  <a:pt x="962" y="0"/>
                  <a:pt x="962" y="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6496" t="-18292" r="-34758"/>
            </a:stretch>
          </a:blip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948" y="1508126"/>
            <a:ext cx="4149328" cy="2454275"/>
          </a:xfrm>
          <a:prstGeom prst="rect">
            <a:avLst/>
          </a:prstGeom>
        </p:spPr>
        <p:txBody>
          <a:bodyPr vert="horz" lIns="0" tIns="384048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6947" y="6070399"/>
            <a:ext cx="1263253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  <a:lvl2pPr marL="0" indent="0">
              <a:tabLst/>
              <a:defRPr sz="900"/>
            </a:lvl2pPr>
            <a:lvl3pPr marL="0" indent="0">
              <a:tabLst/>
              <a:defRPr sz="900"/>
            </a:lvl3pPr>
            <a:lvl4pPr marL="0" indent="0">
              <a:tabLst/>
              <a:defRPr sz="900"/>
            </a:lvl4pPr>
            <a:lvl5pPr marL="0" indent="0">
              <a:tabLst/>
              <a:defRPr sz="900"/>
            </a:lvl5pPr>
            <a:lvl6pPr marL="3572" indent="0">
              <a:tabLst/>
              <a:defRPr sz="900"/>
            </a:lvl6pPr>
            <a:lvl7pPr marL="3572" indent="0">
              <a:tabLst/>
              <a:defRPr sz="900"/>
            </a:lvl7pPr>
            <a:lvl8pPr marL="3572" indent="0">
              <a:tabLst/>
              <a:defRPr sz="900"/>
            </a:lvl8pPr>
            <a:lvl9pPr marL="3572" indent="-3572">
              <a:tabLst/>
              <a:defRPr sz="9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2306" y="6070398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900">
                <a:solidFill>
                  <a:schemeClr val="tx1"/>
                </a:solidFill>
              </a:defRPr>
            </a:lvl1pPr>
            <a:lvl2pPr marL="3572" indent="0" algn="ctr">
              <a:tabLst/>
              <a:defRPr sz="900"/>
            </a:lvl2pPr>
            <a:lvl3pPr marL="3572" indent="0" algn="ctr">
              <a:tabLst/>
              <a:defRPr sz="900"/>
            </a:lvl3pPr>
            <a:lvl4pPr marL="3572" indent="0" algn="ctr">
              <a:tabLst/>
              <a:defRPr sz="900"/>
            </a:lvl4pPr>
            <a:lvl5pPr marL="3572" indent="0" algn="ctr">
              <a:tabLst/>
              <a:defRPr sz="900"/>
            </a:lvl5pPr>
            <a:lvl6pPr marL="3572" indent="0" algn="ctr">
              <a:tabLst/>
              <a:defRPr sz="900"/>
            </a:lvl6pPr>
            <a:lvl7pPr marL="3572" indent="0" algn="ctr">
              <a:tabLst/>
              <a:defRPr sz="900"/>
            </a:lvl7pPr>
            <a:lvl8pPr marL="3572" indent="0" algn="ctr">
              <a:tabLst/>
              <a:defRPr sz="900"/>
            </a:lvl8pPr>
            <a:lvl9pPr marL="3572" indent="0" algn="ctr">
              <a:tabLst/>
              <a:defRPr sz="900"/>
            </a:lvl9pPr>
          </a:lstStyle>
          <a:p>
            <a:pPr lvl="8"/>
            <a:r>
              <a:rPr lang="en-US" dirty="0"/>
              <a:t>Presentation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517C67B-F139-4B04-A870-74813EE078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0114" y="5602849"/>
            <a:ext cx="1798225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750"/>
        </a:spcBef>
        <a:buFont typeface="+mj-lt"/>
        <a:buAutoNum type="arabicPeriod"/>
        <a:defRPr sz="1350" kern="1200">
          <a:solidFill>
            <a:schemeClr val="bg1"/>
          </a:solidFill>
          <a:latin typeface="+mn-lt"/>
          <a:ea typeface="+mn-ea"/>
          <a:cs typeface="+mn-cs"/>
        </a:defRPr>
      </a:lvl1pPr>
      <a:lvl2pPr marL="377190" indent="-10287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2pPr>
      <a:lvl3pPr marL="377190" indent="-10287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377190" indent="-10287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377190" indent="-10287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377190" indent="-10287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350" kern="1200">
          <a:solidFill>
            <a:schemeClr val="bg1"/>
          </a:solidFill>
          <a:latin typeface="+mn-lt"/>
          <a:ea typeface="+mn-ea"/>
          <a:cs typeface="+mn-cs"/>
        </a:defRPr>
      </a:lvl6pPr>
      <a:lvl7pPr marL="377190" indent="-10287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350" kern="1200">
          <a:solidFill>
            <a:schemeClr val="bg1"/>
          </a:solidFill>
          <a:latin typeface="+mn-lt"/>
          <a:ea typeface="+mn-ea"/>
          <a:cs typeface="+mn-cs"/>
        </a:defRPr>
      </a:lvl7pPr>
      <a:lvl8pPr marL="377190" indent="-10287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350" kern="1200">
          <a:solidFill>
            <a:schemeClr val="bg1"/>
          </a:solidFill>
          <a:latin typeface="+mn-lt"/>
          <a:ea typeface="+mn-ea"/>
          <a:cs typeface="+mn-cs"/>
        </a:defRPr>
      </a:lvl8pPr>
      <a:lvl9pPr marL="377190" indent="-10287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35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 userDrawn="1">
          <p15:clr>
            <a:srgbClr val="F26B43"/>
          </p15:clr>
        </p15:guide>
        <p15:guide id="2" pos="212" userDrawn="1">
          <p15:clr>
            <a:srgbClr val="F26B43"/>
          </p15:clr>
        </p15:guide>
        <p15:guide id="3" pos="5552" userDrawn="1">
          <p15:clr>
            <a:srgbClr val="F26B43"/>
          </p15:clr>
        </p15:guide>
        <p15:guide id="4" orient="horz" pos="4032" userDrawn="1">
          <p15:clr>
            <a:srgbClr val="F26B43"/>
          </p15:clr>
        </p15:guide>
        <p15:guide id="5" orient="horz" pos="950" userDrawn="1">
          <p15:clr>
            <a:srgbClr val="F26B43"/>
          </p15:clr>
        </p15:guide>
        <p15:guide id="6" orient="horz" pos="202" userDrawn="1">
          <p15:clr>
            <a:srgbClr val="F26B43"/>
          </p15:clr>
        </p15:guide>
        <p15:guide id="7" orient="horz" pos="1294" userDrawn="1">
          <p15:clr>
            <a:srgbClr val="F26B43"/>
          </p15:clr>
        </p15:guide>
        <p15:guide id="8" userDrawn="1">
          <p15:clr>
            <a:srgbClr val="F26B43"/>
          </p15:clr>
        </p15:guide>
        <p15:guide id="9" pos="1008" userDrawn="1">
          <p15:clr>
            <a:srgbClr val="F26B43"/>
          </p15:clr>
        </p15:guide>
        <p15:guide id="10" pos="1116" userDrawn="1">
          <p15:clr>
            <a:srgbClr val="F26B43"/>
          </p15:clr>
        </p15:guide>
        <p15:guide id="11" pos="1918" userDrawn="1">
          <p15:clr>
            <a:srgbClr val="F26B43"/>
          </p15:clr>
        </p15:guide>
        <p15:guide id="12" pos="2024" userDrawn="1">
          <p15:clr>
            <a:srgbClr val="F26B43"/>
          </p15:clr>
        </p15:guide>
        <p15:guide id="13" pos="2826" userDrawn="1">
          <p15:clr>
            <a:srgbClr val="F26B43"/>
          </p15:clr>
        </p15:guide>
        <p15:guide id="14" pos="2933" userDrawn="1">
          <p15:clr>
            <a:srgbClr val="F26B43"/>
          </p15:clr>
        </p15:guide>
        <p15:guide id="15" pos="3729" userDrawn="1">
          <p15:clr>
            <a:srgbClr val="F26B43"/>
          </p15:clr>
        </p15:guide>
        <p15:guide id="16" pos="3839" userDrawn="1">
          <p15:clr>
            <a:srgbClr val="F26B43"/>
          </p15:clr>
        </p15:guide>
        <p15:guide id="17" pos="4638" userDrawn="1">
          <p15:clr>
            <a:srgbClr val="F26B43"/>
          </p15:clr>
        </p15:guide>
        <p15:guide id="18" pos="47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36948" y="320676"/>
            <a:ext cx="7025878" cy="1187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36947" y="2054226"/>
            <a:ext cx="7025878" cy="3571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</a:t>
            </a:r>
            <a:r>
              <a:rPr lang="en-US" dirty="0"/>
              <a:t> </a:t>
            </a:r>
            <a:r>
              <a:rPr lang="en-US" dirty="0" err="1"/>
              <a:t>kdscha;shdc</a:t>
            </a:r>
            <a:r>
              <a:rPr lang="en-US" dirty="0"/>
              <a:t> </a:t>
            </a:r>
            <a:r>
              <a:rPr lang="en-US" dirty="0" err="1"/>
              <a:t>sdihc;s</a:t>
            </a:r>
            <a:r>
              <a:rPr lang="en-US" dirty="0"/>
              <a:t> </a:t>
            </a:r>
            <a:r>
              <a:rPr lang="en-US" dirty="0" err="1"/>
              <a:t>dcisdcs</a:t>
            </a:r>
            <a:r>
              <a:rPr lang="en-US" dirty="0"/>
              <a:t> </a:t>
            </a:r>
            <a:r>
              <a:rPr lang="en-US" dirty="0" err="1"/>
              <a:t>dcisdc</a:t>
            </a:r>
            <a:r>
              <a:rPr lang="en-US" dirty="0"/>
              <a:t> </a:t>
            </a:r>
            <a:r>
              <a:rPr lang="en-US" dirty="0" err="1"/>
              <a:t>sdcihosdc</a:t>
            </a:r>
            <a:r>
              <a:rPr lang="en-US" dirty="0"/>
              <a:t> </a:t>
            </a:r>
            <a:r>
              <a:rPr lang="en-US" dirty="0" err="1"/>
              <a:t>sdocsod</a:t>
            </a:r>
            <a:r>
              <a:rPr lang="en-US" dirty="0"/>
              <a:t> </a:t>
            </a:r>
            <a:r>
              <a:rPr lang="en-US" dirty="0" err="1"/>
              <a:t>csdcs</a:t>
            </a:r>
            <a:r>
              <a:rPr lang="en-US" dirty="0"/>
              <a:t> </a:t>
            </a:r>
            <a:r>
              <a:rPr lang="en-US" dirty="0" err="1"/>
              <a:t>dcosdNC</a:t>
            </a:r>
            <a:r>
              <a:rPr lang="en-US" dirty="0"/>
              <a:t> </a:t>
            </a:r>
            <a:r>
              <a:rPr lang="en-US" dirty="0" err="1"/>
              <a:t>Osdcosd</a:t>
            </a:r>
            <a:r>
              <a:rPr lang="en-US" dirty="0"/>
              <a:t> </a:t>
            </a:r>
            <a:r>
              <a:rPr lang="en-US" dirty="0" err="1"/>
              <a:t>csdc</a:t>
            </a:r>
            <a:r>
              <a:rPr lang="en-US" dirty="0"/>
              <a:t> </a:t>
            </a:r>
            <a:r>
              <a:rPr lang="en-US" dirty="0" err="1"/>
              <a:t>dskcu;sdC</a:t>
            </a:r>
            <a:r>
              <a:rPr lang="en-US" dirty="0"/>
              <a:t> </a:t>
            </a:r>
            <a:r>
              <a:rPr lang="en-US" dirty="0" err="1"/>
              <a:t>sdkc</a:t>
            </a:r>
            <a:r>
              <a:rPr lang="en-US" dirty="0"/>
              <a:t> 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6th</a:t>
            </a:r>
          </a:p>
          <a:p>
            <a:pPr lvl="6"/>
            <a:r>
              <a:rPr lang="en-US" dirty="0"/>
              <a:t>7th</a:t>
            </a:r>
          </a:p>
          <a:p>
            <a:pPr lvl="7"/>
            <a:r>
              <a:rPr lang="en-US" dirty="0"/>
              <a:t>8th</a:t>
            </a:r>
          </a:p>
          <a:p>
            <a:pPr lvl="8"/>
            <a:r>
              <a:rPr lang="en-US" dirty="0"/>
              <a:t>9th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6947" y="6070399"/>
            <a:ext cx="1263253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  <a:lvl2pPr marL="0" indent="0">
              <a:tabLst/>
              <a:defRPr sz="900"/>
            </a:lvl2pPr>
            <a:lvl3pPr marL="0" indent="0">
              <a:tabLst/>
              <a:defRPr sz="900"/>
            </a:lvl3pPr>
            <a:lvl4pPr marL="0" indent="0">
              <a:tabLst/>
              <a:defRPr sz="900"/>
            </a:lvl4pPr>
            <a:lvl5pPr marL="0" indent="0">
              <a:tabLst/>
              <a:defRPr sz="900"/>
            </a:lvl5pPr>
            <a:lvl6pPr marL="3572" indent="0">
              <a:tabLst/>
              <a:defRPr sz="900"/>
            </a:lvl6pPr>
            <a:lvl7pPr marL="3572" indent="0">
              <a:tabLst/>
              <a:defRPr sz="900"/>
            </a:lvl7pPr>
            <a:lvl8pPr marL="3572" indent="0">
              <a:tabLst/>
              <a:defRPr sz="900"/>
            </a:lvl8pPr>
            <a:lvl9pPr marL="3572" indent="-3572">
              <a:tabLst/>
              <a:defRPr sz="9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2306" y="6070398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900">
                <a:solidFill>
                  <a:schemeClr val="tx1"/>
                </a:solidFill>
              </a:defRPr>
            </a:lvl1pPr>
            <a:lvl2pPr marL="3572" indent="0" algn="ctr">
              <a:tabLst/>
              <a:defRPr sz="900"/>
            </a:lvl2pPr>
            <a:lvl3pPr marL="3572" indent="0" algn="ctr">
              <a:tabLst/>
              <a:defRPr sz="900"/>
            </a:lvl3pPr>
            <a:lvl4pPr marL="3572" indent="0" algn="ctr">
              <a:tabLst/>
              <a:defRPr sz="900"/>
            </a:lvl4pPr>
            <a:lvl5pPr marL="3572" indent="0" algn="ctr">
              <a:tabLst/>
              <a:defRPr sz="900"/>
            </a:lvl5pPr>
            <a:lvl6pPr marL="3572" indent="0" algn="ctr">
              <a:tabLst/>
              <a:defRPr sz="900"/>
            </a:lvl6pPr>
            <a:lvl7pPr marL="3572" indent="0" algn="ctr">
              <a:tabLst/>
              <a:defRPr sz="900"/>
            </a:lvl7pPr>
            <a:lvl8pPr marL="3572" indent="0" algn="ctr">
              <a:tabLst/>
              <a:defRPr sz="900"/>
            </a:lvl8pPr>
            <a:lvl9pPr marL="3572" indent="0" algn="ctr">
              <a:tabLst/>
              <a:defRPr sz="900"/>
            </a:lvl9pPr>
          </a:lstStyle>
          <a:p>
            <a:pPr lvl="8"/>
            <a:r>
              <a:rPr lang="en-US" dirty="0"/>
              <a:t>Presentation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B1AC7D6-10A3-4093-A197-065AFB5F9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0114" y="5602849"/>
            <a:ext cx="1798225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8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875" b="1" i="0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9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" indent="-952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" indent="-10287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240030" indent="-10287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" indent="-10287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" indent="-10287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" indent="-10287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40030" indent="-102870" algn="l" defTabSz="685800" rtl="0" eaLnBrk="1" latinLnBrk="0" hangingPunct="1">
        <a:lnSpc>
          <a:spcPct val="90000"/>
        </a:lnSpc>
        <a:spcBef>
          <a:spcPts val="375"/>
        </a:spcBef>
        <a:buFont typeface=".AppleSystemUIFont" charset="-12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 userDrawn="1">
          <p15:clr>
            <a:srgbClr val="F26B43"/>
          </p15:clr>
        </p15:guide>
        <p15:guide id="2" pos="212" userDrawn="1">
          <p15:clr>
            <a:srgbClr val="F26B43"/>
          </p15:clr>
        </p15:guide>
        <p15:guide id="3" pos="5552" userDrawn="1">
          <p15:clr>
            <a:srgbClr val="F26B43"/>
          </p15:clr>
        </p15:guide>
        <p15:guide id="4" orient="horz" pos="4032" userDrawn="1">
          <p15:clr>
            <a:srgbClr val="F26B43"/>
          </p15:clr>
        </p15:guide>
        <p15:guide id="5" orient="horz" pos="950" userDrawn="1">
          <p15:clr>
            <a:srgbClr val="F26B43"/>
          </p15:clr>
        </p15:guide>
        <p15:guide id="6" orient="horz" pos="202" userDrawn="1">
          <p15:clr>
            <a:srgbClr val="F26B43"/>
          </p15:clr>
        </p15:guide>
        <p15:guide id="7" orient="horz" pos="1294" userDrawn="1">
          <p15:clr>
            <a:srgbClr val="F26B43"/>
          </p15:clr>
        </p15:guide>
        <p15:guide id="8" userDrawn="1">
          <p15:clr>
            <a:srgbClr val="F26B43"/>
          </p15:clr>
        </p15:guide>
        <p15:guide id="9" pos="1008" userDrawn="1">
          <p15:clr>
            <a:srgbClr val="F26B43"/>
          </p15:clr>
        </p15:guide>
        <p15:guide id="10" pos="1116" userDrawn="1">
          <p15:clr>
            <a:srgbClr val="F26B43"/>
          </p15:clr>
        </p15:guide>
        <p15:guide id="11" pos="1918" userDrawn="1">
          <p15:clr>
            <a:srgbClr val="F26B43"/>
          </p15:clr>
        </p15:guide>
        <p15:guide id="12" pos="2024" userDrawn="1">
          <p15:clr>
            <a:srgbClr val="F26B43"/>
          </p15:clr>
        </p15:guide>
        <p15:guide id="13" pos="2826" userDrawn="1">
          <p15:clr>
            <a:srgbClr val="F26B43"/>
          </p15:clr>
        </p15:guide>
        <p15:guide id="14" pos="2933" userDrawn="1">
          <p15:clr>
            <a:srgbClr val="F26B43"/>
          </p15:clr>
        </p15:guide>
        <p15:guide id="15" pos="3729" userDrawn="1">
          <p15:clr>
            <a:srgbClr val="F26B43"/>
          </p15:clr>
        </p15:guide>
        <p15:guide id="16" pos="3839" userDrawn="1">
          <p15:clr>
            <a:srgbClr val="F26B43"/>
          </p15:clr>
        </p15:guide>
        <p15:guide id="17" pos="4638" userDrawn="1">
          <p15:clr>
            <a:srgbClr val="F26B43"/>
          </p15:clr>
        </p15:guide>
        <p15:guide id="18" pos="47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CSelectQuality@memorialcare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abroousa.org/abou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rtoondealer.com/image/27071515/patient-make-insulin-syringe-injection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duithp.com/solutions/nurse-triage-after-hour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4sighthealth.com/in-american-hospitals-pride-comes-before-the-fal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cteezy.com/free-photos/urgent-ca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technology/telephone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answeringservicecare.com/servic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CSHP%202025%20Access%20To%20Care%20In%20Service%20_Quiz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izz.com/admin/quiz/63e6c0080c2751001d5e5076/quiz-meaning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288036" rIns="0" bIns="0" rtlCol="0" anchor="t" anchorCtr="0">
            <a:noAutofit/>
          </a:bodyPr>
          <a:lstStyle/>
          <a:p>
            <a:r>
              <a:rPr lang="en-US" dirty="0"/>
              <a:t>MCSHP</a:t>
            </a:r>
            <a:br>
              <a:rPr lang="en-US" dirty="0"/>
            </a:br>
            <a:r>
              <a:rPr lang="en-US" dirty="0"/>
              <a:t>Access to Care In-Service (2025)</a:t>
            </a:r>
          </a:p>
        </p:txBody>
      </p:sp>
    </p:spTree>
    <p:extLst>
      <p:ext uri="{BB962C8B-B14F-4D97-AF65-F5344CB8AC3E}">
        <p14:creationId xmlns:p14="http://schemas.microsoft.com/office/powerpoint/2010/main" val="144402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Quiz 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9032" y="1967516"/>
            <a:ext cx="5267858" cy="3571875"/>
          </a:xfrm>
        </p:spPr>
        <p:txBody>
          <a:bodyPr/>
          <a:lstStyle/>
          <a:p>
            <a:r>
              <a:rPr sz="2000" dirty="0"/>
              <a:t>How soon must a missed appointment be rescheduled?</a:t>
            </a:r>
          </a:p>
          <a:p>
            <a:r>
              <a:rPr sz="2000" dirty="0"/>
              <a:t>A. 24 hours</a:t>
            </a:r>
          </a:p>
          <a:p>
            <a:r>
              <a:rPr sz="2000" dirty="0"/>
              <a:t>B. 72 hours</a:t>
            </a:r>
          </a:p>
          <a:p>
            <a:r>
              <a:rPr sz="2000" dirty="0"/>
              <a:t>C. 48 hours</a:t>
            </a:r>
          </a:p>
          <a:p>
            <a:r>
              <a:rPr sz="2000" dirty="0"/>
              <a:t>D. </a:t>
            </a:r>
            <a:r>
              <a:rPr lang="en-US" sz="2000" dirty="0"/>
              <a:t>1 week</a:t>
            </a:r>
            <a:endParaRPr sz="200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3222961" y="6169288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64A55-A252-861C-74D2-AACBDEE5F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250D-0368-4088-06F0-603EF9B2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Quiz Question </a:t>
            </a:r>
            <a:r>
              <a:rPr lang="en-US" dirty="0"/>
              <a:t>3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134B0-05B0-8098-8A05-3A2D3D36BE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947" y="2054226"/>
            <a:ext cx="5535707" cy="35718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must an after-hours voicemail include to be compliant?</a:t>
            </a:r>
          </a:p>
          <a:p>
            <a:pPr lvl="0"/>
            <a:r>
              <a:rPr lang="en-US" sz="2000" dirty="0"/>
              <a:t>A. Office hours only</a:t>
            </a:r>
          </a:p>
          <a:p>
            <a:pPr lvl="0"/>
            <a:r>
              <a:rPr lang="en-US" sz="2000" dirty="0"/>
              <a:t>B. A callback number and 30-minute callback statement</a:t>
            </a:r>
          </a:p>
          <a:p>
            <a:pPr lvl="0"/>
            <a:r>
              <a:rPr lang="en-US" sz="2000" dirty="0"/>
              <a:t>C. A message to call 911</a:t>
            </a:r>
          </a:p>
          <a:p>
            <a:pPr lvl="0"/>
            <a:r>
              <a:rPr lang="en-US" sz="2000" dirty="0"/>
              <a:t>D. A list of services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3017091" y="6088766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</p:spTree>
    <p:extLst>
      <p:ext uri="{BB962C8B-B14F-4D97-AF65-F5344CB8AC3E}">
        <p14:creationId xmlns:p14="http://schemas.microsoft.com/office/powerpoint/2010/main" val="37386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8AA5F-9280-00C6-8BCB-1C65EE1BC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CC42-BFE0-F769-B7A2-ED739C99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Quiz Question </a:t>
            </a:r>
            <a:r>
              <a:rPr lang="en-US" dirty="0"/>
              <a:t>4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185D8-F611-6620-AA66-D118ED99A6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063" y="1841391"/>
            <a:ext cx="5680020" cy="35718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is the maximum time allowed for a patient to wait in the office before being seen?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15 minutes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45 minutes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30 minutes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D. 60 minutes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3218259" y="6079622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</p:spTree>
    <p:extLst>
      <p:ext uri="{BB962C8B-B14F-4D97-AF65-F5344CB8AC3E}">
        <p14:creationId xmlns:p14="http://schemas.microsoft.com/office/powerpoint/2010/main" val="81347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BF9D0-EACB-48B8-5286-0629FB094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FBFC-8FCA-CAB2-3EE1-A67805AB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Quiz Question </a:t>
            </a:r>
            <a:r>
              <a:rPr lang="en-US" dirty="0"/>
              <a:t>5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97BD1-C178-FA33-C06B-59814664EF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948" y="1896571"/>
            <a:ext cx="5858900" cy="35718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is the required response time for urgent appointment availability for Specialty Care Providers?</a:t>
            </a:r>
          </a:p>
          <a:p>
            <a:r>
              <a:rPr sz="2000" dirty="0"/>
              <a:t>A. 24 hours</a:t>
            </a:r>
          </a:p>
          <a:p>
            <a:r>
              <a:rPr sz="2000" dirty="0"/>
              <a:t>B. 72 hours</a:t>
            </a:r>
          </a:p>
          <a:p>
            <a:r>
              <a:rPr sz="2000" dirty="0"/>
              <a:t>C. 48 hours</a:t>
            </a:r>
          </a:p>
          <a:p>
            <a:r>
              <a:rPr sz="2000" dirty="0"/>
              <a:t>D. </a:t>
            </a:r>
            <a:r>
              <a:rPr lang="en-US" sz="2000" dirty="0"/>
              <a:t>96 hours</a:t>
            </a:r>
            <a:endParaRPr sz="200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3488366" y="6052190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</p:spTree>
    <p:extLst>
      <p:ext uri="{BB962C8B-B14F-4D97-AF65-F5344CB8AC3E}">
        <p14:creationId xmlns:p14="http://schemas.microsoft.com/office/powerpoint/2010/main" val="4099107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A5AA9-9E0E-7BEF-3E04-82BB634E4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6852-9C7D-796F-F0CD-C2C70D41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Quiz Question </a:t>
            </a:r>
            <a:r>
              <a:rPr lang="en-US" dirty="0"/>
              <a:t>6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7AF21-1F6B-F594-CD3B-6887A3070B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1265" y="2017330"/>
            <a:ext cx="6379080" cy="35718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Why is responding to the Appointment Availability Survey important?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It helps schedule vacations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It affects compliance scores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It is optional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D. It is used for marketing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3218259" y="6244214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</p:spTree>
    <p:extLst>
      <p:ext uri="{BB962C8B-B14F-4D97-AF65-F5344CB8AC3E}">
        <p14:creationId xmlns:p14="http://schemas.microsoft.com/office/powerpoint/2010/main" val="182342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C1C8D-A238-52A4-AFBF-B5EC6C94A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6567-16FD-B2BA-6BA7-01958732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Quiz Question </a:t>
            </a:r>
            <a:r>
              <a:rPr lang="en-US" dirty="0"/>
              <a:t>7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E493-1F08-723B-CC6B-ED76980094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947" y="2054226"/>
            <a:ext cx="6071735" cy="3571875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is the standard for rescheduling a missed appointment?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sz="2000" dirty="0"/>
              <a:t>A. </a:t>
            </a:r>
            <a:r>
              <a:rPr lang="en-US" sz="2000" dirty="0"/>
              <a:t>Within </a:t>
            </a:r>
            <a:r>
              <a:rPr sz="2000" dirty="0"/>
              <a:t>24 hours</a:t>
            </a:r>
          </a:p>
          <a:p>
            <a:r>
              <a:rPr sz="2000" dirty="0"/>
              <a:t>B. </a:t>
            </a:r>
            <a:r>
              <a:rPr lang="en-US" sz="2000" dirty="0"/>
              <a:t>Within 48</a:t>
            </a:r>
            <a:r>
              <a:rPr sz="2000" dirty="0"/>
              <a:t> hours</a:t>
            </a:r>
          </a:p>
          <a:p>
            <a:r>
              <a:rPr sz="2000" dirty="0"/>
              <a:t>C. </a:t>
            </a:r>
            <a:r>
              <a:rPr lang="en-US" sz="2000" dirty="0"/>
              <a:t>Within 72</a:t>
            </a:r>
            <a:r>
              <a:rPr sz="2000" dirty="0"/>
              <a:t> hours</a:t>
            </a:r>
          </a:p>
          <a:p>
            <a:r>
              <a:rPr sz="2000" dirty="0"/>
              <a:t>D. </a:t>
            </a:r>
            <a:r>
              <a:rPr lang="en-US" sz="2000" dirty="0"/>
              <a:t>Within </a:t>
            </a:r>
            <a:r>
              <a:rPr sz="2000" dirty="0"/>
              <a:t>1 week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3090243" y="6097910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</p:spTree>
    <p:extLst>
      <p:ext uri="{BB962C8B-B14F-4D97-AF65-F5344CB8AC3E}">
        <p14:creationId xmlns:p14="http://schemas.microsoft.com/office/powerpoint/2010/main" val="133768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09293" y="2306474"/>
            <a:ext cx="6339913" cy="3571875"/>
          </a:xfrm>
        </p:spPr>
        <p:txBody>
          <a:bodyPr/>
          <a:lstStyle/>
          <a:p>
            <a:r>
              <a:rPr lang="en-US" sz="2000" dirty="0"/>
              <a:t>Questions:</a:t>
            </a:r>
          </a:p>
          <a:p>
            <a:pPr marL="582930" lvl="3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Quality Improvement Department</a:t>
            </a:r>
          </a:p>
          <a:p>
            <a:pPr marL="582930" lvl="7" indent="-342900">
              <a:buFont typeface="Wingdings" panose="05000000000000000000" pitchFamily="2" charset="2"/>
              <a:buChar char="Ø"/>
            </a:pPr>
            <a:r>
              <a:rPr lang="en-US" sz="2000" dirty="0">
                <a:hlinkClick r:id="rId3"/>
              </a:rPr>
              <a:t> MCSelectQuality@memorialcare.org</a:t>
            </a:r>
            <a:endParaRPr lang="en-US" sz="2000" dirty="0"/>
          </a:p>
          <a:p>
            <a:pPr marL="582930" lvl="7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B050"/>
              </a:solidFill>
            </a:endParaRPr>
          </a:p>
          <a:p>
            <a:pPr marL="582930" lvl="7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Team Members:</a:t>
            </a:r>
          </a:p>
          <a:p>
            <a:pPr marL="582930" lvl="7" indent="-342900">
              <a:buFont typeface="Wingdings" panose="05000000000000000000" pitchFamily="2" charset="2"/>
              <a:buChar char="Ø"/>
            </a:pPr>
            <a:r>
              <a:rPr lang="en-US" sz="2000" dirty="0"/>
              <a:t>Raashi Subramanya, Manager</a:t>
            </a:r>
          </a:p>
          <a:p>
            <a:pPr marL="582930" lvl="7" indent="-342900">
              <a:buFont typeface="Wingdings" panose="05000000000000000000" pitchFamily="2" charset="2"/>
              <a:buChar char="Ø"/>
            </a:pPr>
            <a:r>
              <a:rPr lang="en-US" sz="2000" dirty="0"/>
              <a:t>Syntyche Jenkins, Quality Coordinator</a:t>
            </a:r>
          </a:p>
          <a:p>
            <a:pPr marL="582930" lvl="7" indent="-342900">
              <a:buFont typeface="Wingdings" panose="05000000000000000000" pitchFamily="2" charset="2"/>
              <a:buChar char="Ø"/>
            </a:pPr>
            <a:r>
              <a:rPr lang="en-US" sz="2000" dirty="0"/>
              <a:t>Janelle Cofield, Health Educator/Quality Coordinator	</a:t>
            </a:r>
          </a:p>
          <a:p>
            <a:pPr lvl="8" indent="0">
              <a:buNone/>
            </a:pPr>
            <a:endParaRPr lang="en-US" sz="200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2825067" y="6169288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48" y="320676"/>
            <a:ext cx="7025878" cy="1187450"/>
          </a:xfrm>
        </p:spPr>
        <p:txBody>
          <a:bodyPr anchor="t">
            <a:normAutofit/>
          </a:bodyPr>
          <a:lstStyle/>
          <a:p>
            <a:r>
              <a:t>Training Objectives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8D07026-DCEC-F574-5B80-14461CB78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6947" y="6070399"/>
            <a:ext cx="1263253" cy="368036"/>
          </a:xfrm>
        </p:spPr>
        <p:txBody>
          <a:bodyPr/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4486275" y="2163954"/>
            <a:ext cx="4149328" cy="35718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Understand appointment availability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Learn after-hours communication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Recognize the importance of timely rescheduling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Improve survey response compliance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5CE61-C309-1703-41E2-D5B5CF0A6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130255" y="1787710"/>
            <a:ext cx="4156472" cy="3117354"/>
          </a:xfrm>
          <a:prstGeom prst="rect">
            <a:avLst/>
          </a:prstGeom>
          <a:noFill/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3132534" y="6254417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48" y="320676"/>
            <a:ext cx="7025878" cy="1187450"/>
          </a:xfrm>
        </p:spPr>
        <p:txBody>
          <a:bodyPr anchor="t">
            <a:normAutofit/>
          </a:bodyPr>
          <a:lstStyle/>
          <a:p>
            <a:r>
              <a:t>Appointment Availability Standards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194DF6F-BC6F-8DA1-1C9E-4F10243768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6947" y="6070399"/>
            <a:ext cx="1263253" cy="368036"/>
          </a:xfrm>
        </p:spPr>
        <p:txBody>
          <a:bodyPr/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36947" y="2054226"/>
            <a:ext cx="4149328" cy="35718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Urgent Care: Within 48 hours (PCPs), 96 hours (SCPs)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Routine Appointments: Within 15 business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Initial Prenatal Visit: Within 10 business days</a:t>
            </a:r>
          </a:p>
        </p:txBody>
      </p:sp>
      <p:pic>
        <p:nvPicPr>
          <p:cNvPr id="7" name="Picture 6" descr="A doctor writing on a notebook&#10;&#10;AI-generated content may be incorrect.">
            <a:extLst>
              <a:ext uri="{FF2B5EF4-FFF2-40B4-BE49-F238E27FC236}">
                <a16:creationId xmlns:a16="http://schemas.microsoft.com/office/drawing/2014/main" id="{E508CF57-DB9A-9BE8-F391-5CD6330A1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34" r="13201" b="7706"/>
          <a:stretch>
            <a:fillRect/>
          </a:stretch>
        </p:blipFill>
        <p:spPr>
          <a:xfrm>
            <a:off x="4656535" y="2054226"/>
            <a:ext cx="4156472" cy="3395598"/>
          </a:xfrm>
          <a:prstGeom prst="rect">
            <a:avLst/>
          </a:prstGeom>
          <a:noFill/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3218259" y="6353306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48" y="320676"/>
            <a:ext cx="7025878" cy="1187450"/>
          </a:xfrm>
        </p:spPr>
        <p:txBody>
          <a:bodyPr anchor="t">
            <a:normAutofit/>
          </a:bodyPr>
          <a:lstStyle/>
          <a:p>
            <a:r>
              <a:t>After-Hours Requirements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D2EA315-D26D-24D2-9352-6ACA6F4584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6947" y="6070399"/>
            <a:ext cx="1263253" cy="368036"/>
          </a:xfrm>
        </p:spPr>
        <p:txBody>
          <a:bodyPr/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36947" y="2054226"/>
            <a:ext cx="4149328" cy="35718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Answering service or recording must provide contact method</a:t>
            </a:r>
            <a:endParaRPr lang="en-US" dirty="0"/>
          </a:p>
          <a:p>
            <a:pPr marL="582930" lvl="3" indent="-342900">
              <a:buFont typeface="Arial" panose="020B0604020202020204" pitchFamily="34" charset="0"/>
              <a:buChar char="•"/>
            </a:pPr>
            <a:r>
              <a:rPr lang="en-US" sz="1600" b="1" dirty="0"/>
              <a:t>On Call Provider</a:t>
            </a:r>
          </a:p>
          <a:p>
            <a:pPr marL="582930" lvl="3" indent="-342900">
              <a:buFont typeface="Arial" panose="020B0604020202020204" pitchFamily="34" charset="0"/>
              <a:buChar char="•"/>
            </a:pPr>
            <a:r>
              <a:rPr lang="en-US" sz="1600" b="1" dirty="0"/>
              <a:t>Advise Nurse</a:t>
            </a:r>
            <a:endParaRPr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Must state provider will return call within 30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4E7E5-5460-04C4-F38B-BCA8DE20E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040" r="19541" b="2"/>
          <a:stretch>
            <a:fillRect/>
          </a:stretch>
        </p:blipFill>
        <p:spPr>
          <a:xfrm>
            <a:off x="4656535" y="2054226"/>
            <a:ext cx="4156472" cy="3571875"/>
          </a:xfrm>
          <a:prstGeom prst="rect">
            <a:avLst/>
          </a:prstGeom>
          <a:noFill/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2852499" y="6254417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t>Timely Rescheduling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2CAF82E-D3C7-6886-DE74-5B5F6917D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Missed appointments must be rescheduled within 48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Document all attempts to contact the patient</a:t>
            </a:r>
            <a:r>
              <a:rPr lang="en-US" dirty="0"/>
              <a:t> medical record and send letter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92BE2179-FB9B-C2B1-8B07-274FD1424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164607"/>
              </p:ext>
            </p:extLst>
          </p:nvPr>
        </p:nvGraphicFramePr>
        <p:xfrm>
          <a:off x="2050233" y="1983748"/>
          <a:ext cx="7025878" cy="469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2587323" y="6180207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48" y="320676"/>
            <a:ext cx="7025878" cy="1187450"/>
          </a:xfrm>
        </p:spPr>
        <p:txBody>
          <a:bodyPr anchor="t">
            <a:normAutofit/>
          </a:bodyPr>
          <a:lstStyle/>
          <a:p>
            <a:r>
              <a:rPr lang="en-US" dirty="0"/>
              <a:t>Annual </a:t>
            </a:r>
            <a:r>
              <a:rPr dirty="0"/>
              <a:t>Survey Participation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11EEB51-D424-1846-1CC4-5FF673582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6947" y="6070399"/>
            <a:ext cx="1263253" cy="368036"/>
          </a:xfrm>
        </p:spPr>
        <p:txBody>
          <a:bodyPr/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36947" y="2054226"/>
            <a:ext cx="4149328" cy="35718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Mandatory </a:t>
            </a:r>
            <a:r>
              <a:rPr dirty="0"/>
              <a:t>Respon</a:t>
            </a:r>
            <a:r>
              <a:rPr lang="en-US" dirty="0"/>
              <a:t>se</a:t>
            </a:r>
            <a:r>
              <a:rPr dirty="0"/>
              <a:t> to </a:t>
            </a:r>
            <a:r>
              <a:rPr lang="en-US" i="1" u="sng" dirty="0"/>
              <a:t>Annual </a:t>
            </a:r>
            <a:r>
              <a:rPr i="1" u="sng" dirty="0"/>
              <a:t>Appointment Availability Surveys</a:t>
            </a:r>
            <a:r>
              <a:rPr lang="en-US" dirty="0"/>
              <a:t> conducted health plan affiliates</a:t>
            </a:r>
          </a:p>
          <a:p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Non-response affects compliance scores</a:t>
            </a:r>
          </a:p>
        </p:txBody>
      </p:sp>
      <p:pic>
        <p:nvPicPr>
          <p:cNvPr id="6" name="Picture 5" descr="A group of people wearing gloves&#10;&#10;AI-generated content may be incorrect.">
            <a:extLst>
              <a:ext uri="{FF2B5EF4-FFF2-40B4-BE49-F238E27FC236}">
                <a16:creationId xmlns:a16="http://schemas.microsoft.com/office/drawing/2014/main" id="{F82EEAE8-49C6-7B4E-FABD-9BB4C5349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8329" r="869" b="-2"/>
          <a:stretch>
            <a:fillRect/>
          </a:stretch>
        </p:blipFill>
        <p:spPr>
          <a:xfrm>
            <a:off x="4656535" y="2054226"/>
            <a:ext cx="4156472" cy="3571875"/>
          </a:xfrm>
          <a:prstGeom prst="rect">
            <a:avLst/>
          </a:prstGeom>
          <a:noFill/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2998803" y="6133269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48" y="320676"/>
            <a:ext cx="7025878" cy="1187450"/>
          </a:xfrm>
        </p:spPr>
        <p:txBody>
          <a:bodyPr anchor="t">
            <a:normAutofit/>
          </a:bodyPr>
          <a:lstStyle/>
          <a:p>
            <a:r>
              <a:rPr dirty="0"/>
              <a:t>Scenario: Missed Call-Back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1B0C85B-27EB-0F19-6798-B11610473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6947" y="6070399"/>
            <a:ext cx="1263253" cy="368036"/>
          </a:xfrm>
        </p:spPr>
        <p:txBody>
          <a:bodyPr/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36947" y="2054226"/>
            <a:ext cx="4149328" cy="3571875"/>
          </a:xfrm>
        </p:spPr>
        <p:txBody>
          <a:bodyPr>
            <a:normAutofit/>
          </a:bodyPr>
          <a:lstStyle/>
          <a:p>
            <a:r>
              <a:rPr dirty="0"/>
              <a:t>A patient calls at 4:30 PM with urgent symptoms. The provider returns the call at 6:00 PM.</a:t>
            </a:r>
          </a:p>
          <a:p>
            <a:endParaRPr dirty="0"/>
          </a:p>
          <a:p>
            <a:r>
              <a:rPr dirty="0"/>
              <a:t>→ This is non-compliant. Call-backs must occur within 30 minutes.</a:t>
            </a:r>
          </a:p>
        </p:txBody>
      </p:sp>
      <p:pic>
        <p:nvPicPr>
          <p:cNvPr id="8" name="Picture 7" descr="A yellow post-it note on a table&#10;&#10;AI-generated content may be incorrect.">
            <a:extLst>
              <a:ext uri="{FF2B5EF4-FFF2-40B4-BE49-F238E27FC236}">
                <a16:creationId xmlns:a16="http://schemas.microsoft.com/office/drawing/2014/main" id="{D081EBDB-AD53-7F1B-F0DC-1D77E8654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7727" y="1869483"/>
            <a:ext cx="4230624" cy="2987040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3132534" y="6271567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47" y="320676"/>
            <a:ext cx="7798059" cy="1187450"/>
          </a:xfrm>
        </p:spPr>
        <p:txBody>
          <a:bodyPr anchor="t">
            <a:normAutofit/>
          </a:bodyPr>
          <a:lstStyle/>
          <a:p>
            <a:r>
              <a:rPr dirty="0"/>
              <a:t>Scenario: After-Hours</a:t>
            </a:r>
            <a:r>
              <a:rPr lang="en-US" dirty="0"/>
              <a:t> Message</a:t>
            </a:r>
            <a:r>
              <a:rPr dirty="0"/>
              <a:t> </a:t>
            </a:r>
            <a:r>
              <a:rPr lang="en-US" dirty="0"/>
              <a:t>/ Answering Service</a:t>
            </a:r>
            <a:endParaRPr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6A1365D-CC32-501B-1FE3-BE490BB852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12306" y="6070398"/>
            <a:ext cx="2707482" cy="3680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57CE3FA-98A8-B28F-5CDF-ACFA267F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6947" y="6070399"/>
            <a:ext cx="1263253" cy="368036"/>
          </a:xfrm>
        </p:spPr>
        <p:txBody>
          <a:bodyPr/>
          <a:lstStyle/>
          <a:p>
            <a:pPr>
              <a:spcAft>
                <a:spcPts val="600"/>
              </a:spcAft>
            </a:pPr>
            <a:fld id="{FB2B8EC1-6F45-9F41-A99F-DC91EFBF197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36947" y="2054226"/>
            <a:ext cx="4149328" cy="3571875"/>
          </a:xfrm>
        </p:spPr>
        <p:txBody>
          <a:bodyPr>
            <a:normAutofit/>
          </a:bodyPr>
          <a:lstStyle/>
          <a:p>
            <a:r>
              <a:rPr dirty="0"/>
              <a:t>A provider’s voicemail says the office is closed and does not provide emergency contact info.</a:t>
            </a:r>
          </a:p>
          <a:p>
            <a:endParaRPr dirty="0"/>
          </a:p>
          <a:p>
            <a:r>
              <a:rPr dirty="0"/>
              <a:t>→ This is non-compliant. Voicemail must include instructions to reach the provider.</a:t>
            </a:r>
          </a:p>
        </p:txBody>
      </p:sp>
      <p:pic>
        <p:nvPicPr>
          <p:cNvPr id="6" name="Picture 5" descr="A group of people wearing headsets&#10;&#10;AI-generated content may be incorrect.">
            <a:extLst>
              <a:ext uri="{FF2B5EF4-FFF2-40B4-BE49-F238E27FC236}">
                <a16:creationId xmlns:a16="http://schemas.microsoft.com/office/drawing/2014/main" id="{24A1AE56-C08D-1D58-A5B9-F63638F28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079" r="9247" b="1"/>
          <a:stretch>
            <a:fillRect/>
          </a:stretch>
        </p:blipFill>
        <p:spPr>
          <a:xfrm>
            <a:off x="5174472" y="1868677"/>
            <a:ext cx="3631391" cy="3120645"/>
          </a:xfrm>
          <a:prstGeom prst="rect">
            <a:avLst/>
          </a:prstGeom>
          <a:noFill/>
        </p:spPr>
      </p:pic>
      <p:pic>
        <p:nvPicPr>
          <p:cNvPr id="8" name="Picture 7" descr="A close-up of a telephone&#10;&#10;AI-generated content may be incorrect.">
            <a:extLst>
              <a:ext uri="{FF2B5EF4-FFF2-40B4-BE49-F238E27FC236}">
                <a16:creationId xmlns:a16="http://schemas.microsoft.com/office/drawing/2014/main" id="{42432DB9-F490-011F-9511-84D51CCB8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33151" y="4267119"/>
            <a:ext cx="3557016" cy="2525482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2642187" y="6455585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32" y="216145"/>
            <a:ext cx="7947516" cy="1187450"/>
          </a:xfrm>
        </p:spPr>
        <p:txBody>
          <a:bodyPr/>
          <a:lstStyle/>
          <a:p>
            <a:r>
              <a:rPr lang="en-US" dirty="0"/>
              <a:t>It’s QUIZ Time.  Please </a:t>
            </a:r>
            <a:r>
              <a:rPr lang="en-US" b="1" u="sng" dirty="0">
                <a:solidFill>
                  <a:srgbClr val="00B050"/>
                </a:solidFill>
              </a:rPr>
              <a:t>click</a:t>
            </a:r>
            <a:r>
              <a:rPr lang="en-US" dirty="0"/>
              <a:t> the image to access actual MCSHP Access To Care In-Service Quiz</a:t>
            </a:r>
            <a:br>
              <a:rPr lang="en-US" dirty="0"/>
            </a:br>
            <a:r>
              <a:rPr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9345" y="1951099"/>
            <a:ext cx="6365820" cy="3571875"/>
          </a:xfrm>
        </p:spPr>
        <p:txBody>
          <a:bodyPr/>
          <a:lstStyle/>
          <a:p>
            <a:r>
              <a:rPr sz="2000" dirty="0"/>
              <a:t>What is the required time frame for a provider to return an urgent call during business hours?</a:t>
            </a:r>
          </a:p>
          <a:p>
            <a:r>
              <a:rPr sz="2000" dirty="0"/>
              <a:t>A. 1 hour</a:t>
            </a:r>
          </a:p>
          <a:p>
            <a:r>
              <a:rPr sz="2000" dirty="0"/>
              <a:t>B. 30 minutes</a:t>
            </a:r>
          </a:p>
          <a:p>
            <a:r>
              <a:rPr sz="2000" dirty="0"/>
              <a:t>C. 2 hours</a:t>
            </a:r>
          </a:p>
          <a:p>
            <a:r>
              <a:rPr sz="2000" dirty="0"/>
              <a:t>D. 15 minutes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6CE107-1E32-D50E-519C-3AAB1E5EC6AA}"/>
              </a:ext>
            </a:extLst>
          </p:cNvPr>
          <p:cNvSpPr>
            <a:spLocks noGrp="1"/>
          </p:cNvSpPr>
          <p:nvPr/>
        </p:nvSpPr>
        <p:spPr>
          <a:xfrm>
            <a:off x="3355419" y="6070478"/>
            <a:ext cx="2707482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" indent="0" algn="ctr" defTabSz="457200" rtl="0" eaLnBrk="1" latinLnBrk="0" hangingPunct="1"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MCSHP Access To Care In-Service (2025)</a:t>
            </a:r>
          </a:p>
        </p:txBody>
      </p:sp>
      <p:pic>
        <p:nvPicPr>
          <p:cNvPr id="6" name="Picture 5" descr="A neon sign with text&#10;&#10;AI-generated content may be incorrect.">
            <a:hlinkClick r:id="rId3" action="ppaction://hlinkfile"/>
            <a:extLst>
              <a:ext uri="{FF2B5EF4-FFF2-40B4-BE49-F238E27FC236}">
                <a16:creationId xmlns:a16="http://schemas.microsoft.com/office/drawing/2014/main" id="{3A63A5EA-FA2C-534B-2BEA-74161A102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30280" y="3520440"/>
            <a:ext cx="2318709" cy="1783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_divider no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lect-Health-Plan-Template.potx  -  Read-Only" id="{C42B03B0-5CA6-4F90-B6D9-62AF2D23A1D8}" vid="{6B94D53A-BB81-413B-AD75-BBA9B2B7A675}"/>
    </a:ext>
  </a:extLst>
</a:theme>
</file>

<file path=ppt/theme/theme2.xml><?xml version="1.0" encoding="utf-8"?>
<a:theme xmlns:a="http://schemas.openxmlformats.org/drawingml/2006/main" name="5_content slides">
  <a:themeElements>
    <a:clrScheme name="Memorial Car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F00"/>
      </a:accent1>
      <a:accent2>
        <a:srgbClr val="0792CB"/>
      </a:accent2>
      <a:accent3>
        <a:srgbClr val="9EA700"/>
      </a:accent3>
      <a:accent4>
        <a:srgbClr val="E06B00"/>
      </a:accent4>
      <a:accent5>
        <a:srgbClr val="8866BC"/>
      </a:accent5>
      <a:accent6>
        <a:srgbClr val="CA2C9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lect-Health-Plan-Template.potx  -  Read-Only" id="{C42B03B0-5CA6-4F90-B6D9-62AF2D23A1D8}" vid="{C9AB2829-94DF-4DDE-9361-C09536E3BB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870</Words>
  <Application>Microsoft Office PowerPoint</Application>
  <PresentationFormat>On-screen Show (4:3)</PresentationFormat>
  <Paragraphs>131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.AppleSystemUIFont</vt:lpstr>
      <vt:lpstr>Arial</vt:lpstr>
      <vt:lpstr>Calibri</vt:lpstr>
      <vt:lpstr>Calibri Light</vt:lpstr>
      <vt:lpstr>Cambria</vt:lpstr>
      <vt:lpstr>Symbol</vt:lpstr>
      <vt:lpstr>Wingdings</vt:lpstr>
      <vt:lpstr>4_divider no image</vt:lpstr>
      <vt:lpstr>5_content slides</vt:lpstr>
      <vt:lpstr>MCSHP Access to Care In-Service (2025)</vt:lpstr>
      <vt:lpstr>Training Objectives</vt:lpstr>
      <vt:lpstr>Appointment Availability Standards</vt:lpstr>
      <vt:lpstr>After-Hours Requirements</vt:lpstr>
      <vt:lpstr>Timely Rescheduling</vt:lpstr>
      <vt:lpstr>Annual Survey Participation</vt:lpstr>
      <vt:lpstr>Scenario: Missed Call-Back</vt:lpstr>
      <vt:lpstr>Scenario: After-Hours Message / Answering Service</vt:lpstr>
      <vt:lpstr>It’s QUIZ Time.  Please click the image to access actual MCSHP Access To Care In-Service Quiz Question 1</vt:lpstr>
      <vt:lpstr>Quiz Question 2</vt:lpstr>
      <vt:lpstr>Quiz Question 3</vt:lpstr>
      <vt:lpstr>Quiz Question 4</vt:lpstr>
      <vt:lpstr>Quiz Question 5</vt:lpstr>
      <vt:lpstr>Quiz Question 6</vt:lpstr>
      <vt:lpstr>Quiz Question 7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Syntyche Jenkins (3)</dc:creator>
  <cp:keywords/>
  <dc:description>generated using python-pptx</dc:description>
  <cp:lastModifiedBy>Syntyche Jenkins (3)</cp:lastModifiedBy>
  <cp:revision>3</cp:revision>
  <dcterms:created xsi:type="dcterms:W3CDTF">2013-01-27T09:14:16Z</dcterms:created>
  <dcterms:modified xsi:type="dcterms:W3CDTF">2025-08-07T18:48:49Z</dcterms:modified>
  <cp:category/>
</cp:coreProperties>
</file>