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6"/>
    <p:sldMasterId id="2147483689" r:id="rId7"/>
    <p:sldMasterId id="2147483650" r:id="rId8"/>
    <p:sldMasterId id="2147483661" r:id="rId9"/>
    <p:sldMasterId id="2147483665" r:id="rId10"/>
    <p:sldMasterId id="2147483669" r:id="rId11"/>
    <p:sldMasterId id="2147483693" r:id="rId12"/>
    <p:sldMasterId id="2147483678" r:id="rId13"/>
    <p:sldMasterId id="2147483682" r:id="rId14"/>
    <p:sldMasterId id="2147483685" r:id="rId15"/>
    <p:sldMasterId id="2147483705" r:id="rId16"/>
    <p:sldMasterId id="2147483710" r:id="rId17"/>
  </p:sldMasterIdLst>
  <p:notesMasterIdLst>
    <p:notesMasterId r:id="rId38"/>
  </p:notesMasterIdLst>
  <p:handoutMasterIdLst>
    <p:handoutMasterId r:id="rId39"/>
  </p:handoutMasterIdLst>
  <p:sldIdLst>
    <p:sldId id="283" r:id="rId18"/>
    <p:sldId id="260" r:id="rId19"/>
    <p:sldId id="601" r:id="rId20"/>
    <p:sldId id="605" r:id="rId21"/>
    <p:sldId id="602" r:id="rId22"/>
    <p:sldId id="611" r:id="rId23"/>
    <p:sldId id="612" r:id="rId24"/>
    <p:sldId id="607" r:id="rId25"/>
    <p:sldId id="613" r:id="rId26"/>
    <p:sldId id="614" r:id="rId27"/>
    <p:sldId id="609" r:id="rId28"/>
    <p:sldId id="603" r:id="rId29"/>
    <p:sldId id="592" r:id="rId30"/>
    <p:sldId id="593" r:id="rId31"/>
    <p:sldId id="608" r:id="rId32"/>
    <p:sldId id="615" r:id="rId33"/>
    <p:sldId id="610" r:id="rId34"/>
    <p:sldId id="594" r:id="rId35"/>
    <p:sldId id="606" r:id="rId36"/>
    <p:sldId id="6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ellers" initials="HGS" lastIdx="0" clrIdx="0">
    <p:extLst>
      <p:ext uri="{19B8F6BF-5375-455C-9EA6-DF929625EA0E}">
        <p15:presenceInfo xmlns:p15="http://schemas.microsoft.com/office/powerpoint/2012/main" userId="Heather Sell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3F"/>
    <a:srgbClr val="330072"/>
    <a:srgbClr val="006600"/>
    <a:srgbClr val="9EA700"/>
    <a:srgbClr val="826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357" autoAdjust="0"/>
  </p:normalViewPr>
  <p:slideViewPr>
    <p:cSldViewPr snapToGrid="0" snapToObjects="1">
      <p:cViewPr varScale="1">
        <p:scale>
          <a:sx n="123" d="100"/>
          <a:sy n="123" d="100"/>
        </p:scale>
        <p:origin x="108" y="21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270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handoutMaster" Target="handoutMasters/handout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5.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1E1191-C9DF-4BEC-89E4-EF3B7C1BA7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7E7A28-3C9A-4844-B97A-118FC440A2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D3EA-9071-4699-A2FF-9A67536B21D1}" type="datetimeFigureOut">
              <a:rPr lang="en-US" smtClean="0"/>
              <a:t>12/20/2024</a:t>
            </a:fld>
            <a:endParaRPr lang="en-US" dirty="0"/>
          </a:p>
        </p:txBody>
      </p:sp>
      <p:sp>
        <p:nvSpPr>
          <p:cNvPr id="4" name="Footer Placeholder 3">
            <a:extLst>
              <a:ext uri="{FF2B5EF4-FFF2-40B4-BE49-F238E27FC236}">
                <a16:creationId xmlns:a16="http://schemas.microsoft.com/office/drawing/2014/main" id="{9F1E6854-7488-466D-AFA8-AB53CC43B2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84AADA-E529-4E7D-9E99-3A63162E34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42092-3BD9-47A9-9811-C3B8F4FDEA0E}" type="slidenum">
              <a:rPr lang="en-US" smtClean="0"/>
              <a:t>‹#›</a:t>
            </a:fld>
            <a:endParaRPr lang="en-US" dirty="0"/>
          </a:p>
        </p:txBody>
      </p:sp>
    </p:spTree>
    <p:extLst>
      <p:ext uri="{BB962C8B-B14F-4D97-AF65-F5344CB8AC3E}">
        <p14:creationId xmlns:p14="http://schemas.microsoft.com/office/powerpoint/2010/main" val="113584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3CC90-705D-5340-B5E8-A0C822A11669}" type="datetimeFigureOut">
              <a:rPr lang="en-US" smtClean="0"/>
              <a:t>12/20/2024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2C7C8-06FF-3246-9FC0-789F9ECCDF09}" type="slidenum">
              <a:rPr lang="en-US" smtClean="0"/>
              <a:t>‹#›</a:t>
            </a:fld>
            <a:endParaRPr lang="en-US" dirty="0"/>
          </a:p>
        </p:txBody>
      </p:sp>
    </p:spTree>
    <p:extLst>
      <p:ext uri="{BB962C8B-B14F-4D97-AF65-F5344CB8AC3E}">
        <p14:creationId xmlns:p14="http://schemas.microsoft.com/office/powerpoint/2010/main" val="16029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2C7C8-06FF-3246-9FC0-789F9ECCDF09}" type="slidenum">
              <a:rPr lang="en-US" smtClean="0"/>
              <a:t>2</a:t>
            </a:fld>
            <a:endParaRPr lang="en-US" dirty="0"/>
          </a:p>
        </p:txBody>
      </p:sp>
    </p:spTree>
    <p:extLst>
      <p:ext uri="{BB962C8B-B14F-4D97-AF65-F5344CB8AC3E}">
        <p14:creationId xmlns:p14="http://schemas.microsoft.com/office/powerpoint/2010/main" val="46316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19</a:t>
            </a:fld>
            <a:endParaRPr lang="en-US" dirty="0"/>
          </a:p>
        </p:txBody>
      </p:sp>
    </p:spTree>
    <p:extLst>
      <p:ext uri="{BB962C8B-B14F-4D97-AF65-F5344CB8AC3E}">
        <p14:creationId xmlns:p14="http://schemas.microsoft.com/office/powerpoint/2010/main" val="22585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5</a:t>
            </a:fld>
            <a:endParaRPr lang="en-US" dirty="0"/>
          </a:p>
        </p:txBody>
      </p:sp>
    </p:spTree>
    <p:extLst>
      <p:ext uri="{BB962C8B-B14F-4D97-AF65-F5344CB8AC3E}">
        <p14:creationId xmlns:p14="http://schemas.microsoft.com/office/powerpoint/2010/main" val="346954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6</a:t>
            </a:fld>
            <a:endParaRPr lang="en-US" dirty="0"/>
          </a:p>
        </p:txBody>
      </p:sp>
    </p:spTree>
    <p:extLst>
      <p:ext uri="{BB962C8B-B14F-4D97-AF65-F5344CB8AC3E}">
        <p14:creationId xmlns:p14="http://schemas.microsoft.com/office/powerpoint/2010/main" val="248681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7</a:t>
            </a:fld>
            <a:endParaRPr lang="en-US" dirty="0"/>
          </a:p>
        </p:txBody>
      </p:sp>
    </p:spTree>
    <p:extLst>
      <p:ext uri="{BB962C8B-B14F-4D97-AF65-F5344CB8AC3E}">
        <p14:creationId xmlns:p14="http://schemas.microsoft.com/office/powerpoint/2010/main" val="22058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8</a:t>
            </a:fld>
            <a:endParaRPr lang="en-US" dirty="0"/>
          </a:p>
        </p:txBody>
      </p:sp>
    </p:spTree>
    <p:extLst>
      <p:ext uri="{BB962C8B-B14F-4D97-AF65-F5344CB8AC3E}">
        <p14:creationId xmlns:p14="http://schemas.microsoft.com/office/powerpoint/2010/main" val="165374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9</a:t>
            </a:fld>
            <a:endParaRPr lang="en-US" dirty="0"/>
          </a:p>
        </p:txBody>
      </p:sp>
    </p:spTree>
    <p:extLst>
      <p:ext uri="{BB962C8B-B14F-4D97-AF65-F5344CB8AC3E}">
        <p14:creationId xmlns:p14="http://schemas.microsoft.com/office/powerpoint/2010/main" val="301872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10</a:t>
            </a:fld>
            <a:endParaRPr lang="en-US" dirty="0"/>
          </a:p>
        </p:txBody>
      </p:sp>
    </p:spTree>
    <p:extLst>
      <p:ext uri="{BB962C8B-B14F-4D97-AF65-F5344CB8AC3E}">
        <p14:creationId xmlns:p14="http://schemas.microsoft.com/office/powerpoint/2010/main" val="193295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12</a:t>
            </a:fld>
            <a:endParaRPr lang="en-US" dirty="0"/>
          </a:p>
        </p:txBody>
      </p:sp>
    </p:spTree>
    <p:extLst>
      <p:ext uri="{BB962C8B-B14F-4D97-AF65-F5344CB8AC3E}">
        <p14:creationId xmlns:p14="http://schemas.microsoft.com/office/powerpoint/2010/main" val="125826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18</a:t>
            </a:fld>
            <a:endParaRPr lang="en-US" dirty="0"/>
          </a:p>
        </p:txBody>
      </p:sp>
    </p:spTree>
    <p:extLst>
      <p:ext uri="{BB962C8B-B14F-4D97-AF65-F5344CB8AC3E}">
        <p14:creationId xmlns:p14="http://schemas.microsoft.com/office/powerpoint/2010/main" val="323395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image bright green">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baseline="0">
                <a:latin typeface="+mj-lt"/>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5"/>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right pink">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4"/>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right gree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362"/>
            <a:ext cx="8124825" cy="5223484"/>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55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80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21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49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1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6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no imag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CF526D-4689-4589-AF81-5D8B91E1E328}"/>
              </a:ext>
            </a:extLst>
          </p:cNvPr>
          <p:cNvGrpSpPr/>
          <p:nvPr userDrawn="1"/>
        </p:nvGrpSpPr>
        <p:grpSpPr>
          <a:xfrm>
            <a:off x="0" y="949324"/>
            <a:ext cx="12192000" cy="5908676"/>
            <a:chOff x="0" y="474663"/>
            <a:chExt cx="12192000" cy="5908676"/>
          </a:xfrm>
        </p:grpSpPr>
        <p:sp>
          <p:nvSpPr>
            <p:cNvPr id="5" name="Freeform 5">
              <a:extLst>
                <a:ext uri="{FF2B5EF4-FFF2-40B4-BE49-F238E27FC236}">
                  <a16:creationId xmlns:a16="http://schemas.microsoft.com/office/drawing/2014/main" id="{57D70966-D7E2-46BF-B932-9C5FACC4E0DD}"/>
                </a:ext>
              </a:extLst>
            </p:cNvPr>
            <p:cNvSpPr>
              <a:spLocks/>
            </p:cNvSpPr>
            <p:nvPr/>
          </p:nvSpPr>
          <p:spPr bwMode="auto">
            <a:xfrm>
              <a:off x="0" y="2725738"/>
              <a:ext cx="3586163" cy="3657600"/>
            </a:xfrm>
            <a:custGeom>
              <a:avLst/>
              <a:gdLst>
                <a:gd name="T0" fmla="*/ 0 w 753"/>
                <a:gd name="T1" fmla="*/ 0 h 767"/>
                <a:gd name="T2" fmla="*/ 686 w 753"/>
                <a:gd name="T3" fmla="*/ 118 h 767"/>
                <a:gd name="T4" fmla="*/ 753 w 753"/>
                <a:gd name="T5" fmla="*/ 197 h 767"/>
                <a:gd name="T6" fmla="*/ 753 w 753"/>
                <a:gd name="T7" fmla="*/ 767 h 767"/>
                <a:gd name="T8" fmla="*/ 0 w 753"/>
                <a:gd name="T9" fmla="*/ 767 h 767"/>
                <a:gd name="T10" fmla="*/ 0 w 753"/>
                <a:gd name="T11" fmla="*/ 0 h 767"/>
              </a:gdLst>
              <a:ahLst/>
              <a:cxnLst>
                <a:cxn ang="0">
                  <a:pos x="T0" y="T1"/>
                </a:cxn>
                <a:cxn ang="0">
                  <a:pos x="T2" y="T3"/>
                </a:cxn>
                <a:cxn ang="0">
                  <a:pos x="T4" y="T5"/>
                </a:cxn>
                <a:cxn ang="0">
                  <a:pos x="T6" y="T7"/>
                </a:cxn>
                <a:cxn ang="0">
                  <a:pos x="T8" y="T9"/>
                </a:cxn>
                <a:cxn ang="0">
                  <a:pos x="T10" y="T11"/>
                </a:cxn>
              </a:cxnLst>
              <a:rect l="0" t="0" r="r" b="b"/>
              <a:pathLst>
                <a:path w="753" h="767">
                  <a:moveTo>
                    <a:pt x="0" y="0"/>
                  </a:moveTo>
                  <a:cubicBezTo>
                    <a:pt x="686" y="118"/>
                    <a:pt x="686" y="118"/>
                    <a:pt x="686" y="118"/>
                  </a:cubicBezTo>
                  <a:cubicBezTo>
                    <a:pt x="725" y="125"/>
                    <a:pt x="753" y="158"/>
                    <a:pt x="753" y="197"/>
                  </a:cubicBezTo>
                  <a:cubicBezTo>
                    <a:pt x="753" y="767"/>
                    <a:pt x="753" y="767"/>
                    <a:pt x="753" y="767"/>
                  </a:cubicBezTo>
                  <a:cubicBezTo>
                    <a:pt x="0" y="767"/>
                    <a:pt x="0" y="767"/>
                    <a:pt x="0" y="767"/>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71C61648-B394-425C-8CAF-0543BEA8DFFF}"/>
                </a:ext>
              </a:extLst>
            </p:cNvPr>
            <p:cNvSpPr>
              <a:spLocks/>
            </p:cNvSpPr>
            <p:nvPr/>
          </p:nvSpPr>
          <p:spPr bwMode="auto">
            <a:xfrm>
              <a:off x="3057525" y="474663"/>
              <a:ext cx="9134475" cy="5908675"/>
            </a:xfrm>
            <a:custGeom>
              <a:avLst/>
              <a:gdLst>
                <a:gd name="T0" fmla="*/ 1918 w 1918"/>
                <a:gd name="T1" fmla="*/ 0 h 1239"/>
                <a:gd name="T2" fmla="*/ 66 w 1918"/>
                <a:gd name="T3" fmla="*/ 326 h 1239"/>
                <a:gd name="T4" fmla="*/ 0 w 1918"/>
                <a:gd name="T5" fmla="*/ 405 h 1239"/>
                <a:gd name="T6" fmla="*/ 0 w 1918"/>
                <a:gd name="T7" fmla="*/ 1239 h 1239"/>
                <a:gd name="T8" fmla="*/ 1918 w 1918"/>
                <a:gd name="T9" fmla="*/ 1239 h 1239"/>
                <a:gd name="T10" fmla="*/ 1918 w 1918"/>
                <a:gd name="T11" fmla="*/ 0 h 1239"/>
              </a:gdLst>
              <a:ahLst/>
              <a:cxnLst>
                <a:cxn ang="0">
                  <a:pos x="T0" y="T1"/>
                </a:cxn>
                <a:cxn ang="0">
                  <a:pos x="T2" y="T3"/>
                </a:cxn>
                <a:cxn ang="0">
                  <a:pos x="T4" y="T5"/>
                </a:cxn>
                <a:cxn ang="0">
                  <a:pos x="T6" y="T7"/>
                </a:cxn>
                <a:cxn ang="0">
                  <a:pos x="T8" y="T9"/>
                </a:cxn>
                <a:cxn ang="0">
                  <a:pos x="T10" y="T11"/>
                </a:cxn>
              </a:cxnLst>
              <a:rect l="0" t="0" r="r" b="b"/>
              <a:pathLst>
                <a:path w="1918" h="1239">
                  <a:moveTo>
                    <a:pt x="1918" y="0"/>
                  </a:moveTo>
                  <a:cubicBezTo>
                    <a:pt x="66" y="326"/>
                    <a:pt x="66" y="326"/>
                    <a:pt x="66" y="326"/>
                  </a:cubicBezTo>
                  <a:cubicBezTo>
                    <a:pt x="28" y="333"/>
                    <a:pt x="0" y="366"/>
                    <a:pt x="0" y="405"/>
                  </a:cubicBezTo>
                  <a:cubicBezTo>
                    <a:pt x="0" y="1239"/>
                    <a:pt x="0" y="1239"/>
                    <a:pt x="0" y="1239"/>
                  </a:cubicBezTo>
                  <a:cubicBezTo>
                    <a:pt x="1918" y="1239"/>
                    <a:pt x="1918" y="1239"/>
                    <a:pt x="1918" y="1239"/>
                  </a:cubicBezTo>
                  <a:lnTo>
                    <a:pt x="1918"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164B454B-B0FC-4CE6-A136-D9BE483C0FE2}"/>
                </a:ext>
              </a:extLst>
            </p:cNvPr>
            <p:cNvSpPr>
              <a:spLocks/>
            </p:cNvSpPr>
            <p:nvPr/>
          </p:nvSpPr>
          <p:spPr bwMode="auto">
            <a:xfrm>
              <a:off x="3057525" y="3254376"/>
              <a:ext cx="528638" cy="3128963"/>
            </a:xfrm>
            <a:custGeom>
              <a:avLst/>
              <a:gdLst>
                <a:gd name="T0" fmla="*/ 44 w 111"/>
                <a:gd name="T1" fmla="*/ 7 h 656"/>
                <a:gd name="T2" fmla="*/ 0 w 111"/>
                <a:gd name="T3" fmla="*/ 0 h 656"/>
                <a:gd name="T4" fmla="*/ 0 w 111"/>
                <a:gd name="T5" fmla="*/ 656 h 656"/>
                <a:gd name="T6" fmla="*/ 111 w 111"/>
                <a:gd name="T7" fmla="*/ 656 h 656"/>
                <a:gd name="T8" fmla="*/ 111 w 111"/>
                <a:gd name="T9" fmla="*/ 86 h 656"/>
                <a:gd name="T10" fmla="*/ 44 w 111"/>
                <a:gd name="T11" fmla="*/ 7 h 656"/>
              </a:gdLst>
              <a:ahLst/>
              <a:cxnLst>
                <a:cxn ang="0">
                  <a:pos x="T0" y="T1"/>
                </a:cxn>
                <a:cxn ang="0">
                  <a:pos x="T2" y="T3"/>
                </a:cxn>
                <a:cxn ang="0">
                  <a:pos x="T4" y="T5"/>
                </a:cxn>
                <a:cxn ang="0">
                  <a:pos x="T6" y="T7"/>
                </a:cxn>
                <a:cxn ang="0">
                  <a:pos x="T8" y="T9"/>
                </a:cxn>
                <a:cxn ang="0">
                  <a:pos x="T10" y="T11"/>
                </a:cxn>
              </a:cxnLst>
              <a:rect l="0" t="0" r="r" b="b"/>
              <a:pathLst>
                <a:path w="111" h="656">
                  <a:moveTo>
                    <a:pt x="44" y="7"/>
                  </a:moveTo>
                  <a:cubicBezTo>
                    <a:pt x="0" y="0"/>
                    <a:pt x="0" y="0"/>
                    <a:pt x="0" y="0"/>
                  </a:cubicBezTo>
                  <a:cubicBezTo>
                    <a:pt x="0" y="656"/>
                    <a:pt x="0" y="656"/>
                    <a:pt x="0" y="656"/>
                  </a:cubicBezTo>
                  <a:cubicBezTo>
                    <a:pt x="111" y="656"/>
                    <a:pt x="111" y="656"/>
                    <a:pt x="111" y="656"/>
                  </a:cubicBezTo>
                  <a:cubicBezTo>
                    <a:pt x="111" y="86"/>
                    <a:pt x="111" y="86"/>
                    <a:pt x="111" y="86"/>
                  </a:cubicBezTo>
                  <a:cubicBezTo>
                    <a:pt x="111" y="47"/>
                    <a:pt x="83" y="14"/>
                    <a:pt x="44" y="7"/>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283074" y="2824223"/>
            <a:ext cx="5534025" cy="2801876"/>
          </a:xfrm>
          <a:prstGeom prst="rect">
            <a:avLst/>
          </a:prstGeom>
        </p:spPr>
        <p:txBody>
          <a:bodyPr lIns="0" tIns="0" rIns="0" bIns="0"/>
          <a:lstStyle>
            <a:lvl1pPr>
              <a:defRPr sz="40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4305300" y="5626100"/>
            <a:ext cx="3587751" cy="836036"/>
          </a:xfrm>
          <a:prstGeom prst="rect">
            <a:avLst/>
          </a:prstGeom>
        </p:spPr>
        <p:txBody>
          <a:bodyPr lIns="0" tIns="0" rIns="0" bIns="0" anchor="b" anchorCtr="0"/>
          <a:lstStyle>
            <a:lvl1pPr marL="0" indent="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a:solidFill>
                  <a:schemeClr val="bg1"/>
                </a:solidFill>
              </a:defRPr>
            </a:lvl4pPr>
            <a:lvl5pPr marL="0" indent="0">
              <a:buFontTx/>
              <a:buNone/>
              <a:defRPr>
                <a:solidFill>
                  <a:schemeClr val="bg1"/>
                </a:solidFill>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83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7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8B5ADCD-F3C9-4EF0-AB92-371A298D7087}"/>
              </a:ext>
            </a:extLst>
          </p:cNvPr>
          <p:cNvPicPr>
            <a:picLocks noChangeAspect="1"/>
          </p:cNvPicPr>
          <p:nvPr userDrawn="1"/>
        </p:nvPicPr>
        <p:blipFill>
          <a:blip r:embed="rId3"/>
          <a:stretch>
            <a:fillRect/>
          </a:stretch>
        </p:blipFill>
        <p:spPr>
          <a:xfrm>
            <a:off x="9491919" y="675440"/>
            <a:ext cx="1980476" cy="812397"/>
          </a:xfrm>
          <a:prstGeom prst="rect">
            <a:avLst/>
          </a:prstGeom>
        </p:spPr>
      </p:pic>
    </p:spTree>
    <p:extLst>
      <p:ext uri="{BB962C8B-B14F-4D97-AF65-F5344CB8AC3E}">
        <p14:creationId xmlns:p14="http://schemas.microsoft.com/office/powerpoint/2010/main" val="1517689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2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4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744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96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94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6588124" y="1030288"/>
            <a:ext cx="5603875" cy="5827712"/>
          </a:xfrm>
          <a:custGeom>
            <a:avLst/>
            <a:gdLst>
              <a:gd name="connsiteX0" fmla="*/ 0 w 5588000"/>
              <a:gd name="connsiteY0" fmla="*/ 0 h 5827712"/>
              <a:gd name="connsiteX1" fmla="*/ 5588000 w 5588000"/>
              <a:gd name="connsiteY1" fmla="*/ 0 h 5827712"/>
              <a:gd name="connsiteX2" fmla="*/ 5588000 w 5588000"/>
              <a:gd name="connsiteY2" fmla="*/ 5827712 h 5827712"/>
              <a:gd name="connsiteX3" fmla="*/ 0 w 5588000"/>
              <a:gd name="connsiteY3" fmla="*/ 5827712 h 5827712"/>
              <a:gd name="connsiteX4" fmla="*/ 0 w 5588000"/>
              <a:gd name="connsiteY4" fmla="*/ 0 h 5827712"/>
              <a:gd name="connsiteX0" fmla="*/ 6647 w 5594647"/>
              <a:gd name="connsiteY0" fmla="*/ 0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6647 w 5594647"/>
              <a:gd name="connsiteY5" fmla="*/ 0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217256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429908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93001 w 6077016"/>
              <a:gd name="connsiteY5" fmla="*/ 1254471 h 5827712"/>
              <a:gd name="connsiteX6" fmla="*/ 762482 w 6077016"/>
              <a:gd name="connsiteY6" fmla="*/ 931492 h 5827712"/>
              <a:gd name="connsiteX0" fmla="*/ 696338 w 6010872"/>
              <a:gd name="connsiteY0" fmla="*/ 931492 h 5827712"/>
              <a:gd name="connsiteX1" fmla="*/ 6010872 w 6010872"/>
              <a:gd name="connsiteY1" fmla="*/ 0 h 5827712"/>
              <a:gd name="connsiteX2" fmla="*/ 6010872 w 6010872"/>
              <a:gd name="connsiteY2" fmla="*/ 5827712 h 5827712"/>
              <a:gd name="connsiteX3" fmla="*/ 422872 w 6010872"/>
              <a:gd name="connsiteY3" fmla="*/ 5827712 h 5827712"/>
              <a:gd name="connsiteX4" fmla="*/ 426857 w 6010872"/>
              <a:gd name="connsiteY4" fmla="*/ 1254471 h 5827712"/>
              <a:gd name="connsiteX5" fmla="*/ 696338 w 6010872"/>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827712">
                <a:moveTo>
                  <a:pt x="273466" y="931492"/>
                </a:moveTo>
                <a:lnTo>
                  <a:pt x="5588000" y="0"/>
                </a:lnTo>
                <a:lnTo>
                  <a:pt x="5588000" y="5827712"/>
                </a:lnTo>
                <a:lnTo>
                  <a:pt x="0" y="5827712"/>
                </a:lnTo>
                <a:cubicBezTo>
                  <a:pt x="1328" y="4303298"/>
                  <a:pt x="2657" y="2778885"/>
                  <a:pt x="3985" y="1254471"/>
                </a:cubicBezTo>
                <a:cubicBezTo>
                  <a:pt x="14747" y="1250371"/>
                  <a:pt x="-10365" y="1022938"/>
                  <a:pt x="273466" y="931492"/>
                </a:cubicBezTo>
                <a:close/>
              </a:path>
            </a:pathLst>
          </a:custGeom>
          <a:solidFill>
            <a:schemeClr val="bg2"/>
          </a:solidFill>
        </p:spPr>
        <p:txBody>
          <a:bodyPr anchor="b" anchorCtr="0"/>
          <a:lstStyle>
            <a:lvl1pPr algn="r">
              <a:defRPr sz="1800">
                <a:solidFill>
                  <a:schemeClr val="tx1"/>
                </a:solidFill>
              </a:defRPr>
            </a:lvl1pPr>
          </a:lstStyle>
          <a:p>
            <a:endParaRPr lang="en-US" dirty="0"/>
          </a:p>
        </p:txBody>
      </p:sp>
      <p:sp>
        <p:nvSpPr>
          <p:cNvPr id="4" name="Title 3"/>
          <p:cNvSpPr>
            <a:spLocks noGrp="1"/>
          </p:cNvSpPr>
          <p:nvPr>
            <p:ph type="title"/>
          </p:nvPr>
        </p:nvSpPr>
        <p:spPr>
          <a:xfrm>
            <a:off x="0" y="1806427"/>
            <a:ext cx="7113181" cy="5061098"/>
          </a:xfrm>
          <a:prstGeom prst="rect">
            <a:avLst/>
          </a:prstGeom>
          <a:blipFill>
            <a:blip r:embed="rId2"/>
            <a:stretch>
              <a:fillRect/>
            </a:stretch>
          </a:blipFill>
        </p:spPr>
        <p:txBody>
          <a:bodyPr lIns="448056" tIns="1371600" rIns="1188720" bIns="0"/>
          <a:lstStyle>
            <a:lvl1pPr>
              <a:defRPr sz="4000" baseline="0">
                <a:solidFill>
                  <a:schemeClr val="bg1"/>
                </a:solidFill>
              </a:defRPr>
            </a:lvl1pPr>
          </a:lstStyle>
          <a:p>
            <a:r>
              <a:rPr lang="en-US" dirty="0"/>
              <a:t>Click to edit Master title style</a:t>
            </a:r>
          </a:p>
        </p:txBody>
      </p:sp>
      <p:sp>
        <p:nvSpPr>
          <p:cNvPr id="6" name="Text Placeholder 5"/>
          <p:cNvSpPr>
            <a:spLocks noGrp="1"/>
          </p:cNvSpPr>
          <p:nvPr>
            <p:ph type="body" sz="quarter" idx="14"/>
          </p:nvPr>
        </p:nvSpPr>
        <p:spPr>
          <a:xfrm>
            <a:off x="449263" y="5626099"/>
            <a:ext cx="5532437" cy="877863"/>
          </a:xfrm>
          <a:prstGeom prst="rect">
            <a:avLst/>
          </a:prstGeom>
        </p:spPr>
        <p:txBody>
          <a:bodyPr lIns="0" tIns="0" rIns="0" anchor="b" anchorCtr="0"/>
          <a:lstStyle>
            <a:lvl1pPr marL="0" indent="0">
              <a:buFontTx/>
              <a:buNone/>
              <a:defRPr sz="1800">
                <a:solidFill>
                  <a:schemeClr val="bg1"/>
                </a:solidFill>
                <a:latin typeface="+mj-lt"/>
              </a:defRPr>
            </a:lvl1pPr>
            <a:lvl2pPr marL="3175" indent="0">
              <a:buFontTx/>
              <a:buNone/>
              <a:tabLst/>
              <a:defRPr sz="1800">
                <a:solidFill>
                  <a:schemeClr val="bg1"/>
                </a:solidFill>
                <a:latin typeface="+mj-lt"/>
              </a:defRPr>
            </a:lvl2pPr>
            <a:lvl3pPr marL="3175" indent="0">
              <a:buFontTx/>
              <a:buNone/>
              <a:tabLst/>
              <a:defRPr sz="1800">
                <a:solidFill>
                  <a:schemeClr val="bg1"/>
                </a:solidFill>
                <a:latin typeface="+mj-lt"/>
              </a:defRPr>
            </a:lvl3pPr>
            <a:lvl4pPr marL="3175" indent="0">
              <a:buFontTx/>
              <a:buNone/>
              <a:tabLst/>
              <a:defRPr sz="1800">
                <a:solidFill>
                  <a:schemeClr val="bg1"/>
                </a:solidFill>
                <a:latin typeface="+mj-lt"/>
              </a:defRPr>
            </a:lvl4pPr>
            <a:lvl5pPr marL="3175" indent="0">
              <a:buFontTx/>
              <a:buNone/>
              <a:tabLst/>
              <a:defRPr sz="1800">
                <a:solidFill>
                  <a:schemeClr val="bg1"/>
                </a:solidFill>
                <a:latin typeface="+mj-lt"/>
              </a:defRPr>
            </a:lvl5pPr>
            <a:lvl6pPr marL="3175" indent="0">
              <a:buFontTx/>
              <a:buNone/>
              <a:tabLst/>
              <a:defRPr>
                <a:solidFill>
                  <a:schemeClr val="bg1"/>
                </a:solidFill>
                <a:latin typeface="+mj-lt"/>
              </a:defRPr>
            </a:lvl6pPr>
            <a:lvl7pPr marL="3175" indent="0">
              <a:buFontTx/>
              <a:buNone/>
              <a:tabLst/>
              <a:defRPr>
                <a:solidFill>
                  <a:schemeClr val="bg1"/>
                </a:solidFill>
                <a:latin typeface="+mj-lt"/>
              </a:defRPr>
            </a:lvl7pPr>
            <a:lvl8pPr marL="3175" indent="0">
              <a:buFontTx/>
              <a:buNone/>
              <a:tabLst/>
              <a:defRPr>
                <a:solidFill>
                  <a:schemeClr val="bg1"/>
                </a:solidFill>
                <a:latin typeface="+mj-lt"/>
              </a:defRPr>
            </a:lvl8pPr>
            <a:lvl9pPr marL="3175" indent="0">
              <a:buFontTx/>
              <a:buNone/>
              <a:tabLst/>
              <a:defRPr>
                <a:solidFill>
                  <a:schemeClr val="bg1"/>
                </a:solidFill>
                <a:latin typeface="+mj-lt"/>
              </a:defRPr>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lt header only">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411B77B8-81AF-4DAE-8BA2-D281738EA4F9}"/>
              </a:ext>
            </a:extLst>
          </p:cNvPr>
          <p:cNvPicPr>
            <a:picLocks noChangeAspect="1"/>
          </p:cNvPicPr>
          <p:nvPr userDrawn="1"/>
        </p:nvPicPr>
        <p:blipFill>
          <a:blip r:embed="rId3"/>
          <a:stretch>
            <a:fillRect/>
          </a:stretch>
        </p:blipFill>
        <p:spPr>
          <a:xfrm>
            <a:off x="9491919" y="675440"/>
            <a:ext cx="1980476" cy="812397"/>
          </a:xfrm>
          <a:prstGeom prst="rect">
            <a:avLst/>
          </a:prstGeom>
        </p:spPr>
      </p:pic>
    </p:spTree>
    <p:extLst>
      <p:ext uri="{BB962C8B-B14F-4D97-AF65-F5344CB8AC3E}">
        <p14:creationId xmlns:p14="http://schemas.microsoft.com/office/powerpoint/2010/main" val="532919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9993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10066338"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71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extLst>
      <p:ext uri="{BB962C8B-B14F-4D97-AF65-F5344CB8AC3E}">
        <p14:creationId xmlns:p14="http://schemas.microsoft.com/office/powerpoint/2010/main" val="182279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med purpl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65EA6C-897B-49E9-B995-256F4D6214DA}"/>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85418DFA-3826-4FCA-800C-91DF05925185}"/>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F8C1BB7C-8212-4F24-89B6-6E651B02F71A}"/>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0650C494-2EC5-4310-BE6C-94501CB8E4CA}"/>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8266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43EE5193-05A1-48E1-B4AC-A0DBEF3989CC}"/>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7B3739DF-CADF-46ED-9FE2-A61EBAACA4BE}"/>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pic>
        <p:nvPicPr>
          <p:cNvPr id="12" name="Picture 11">
            <a:extLst>
              <a:ext uri="{FF2B5EF4-FFF2-40B4-BE49-F238E27FC236}">
                <a16:creationId xmlns:a16="http://schemas.microsoft.com/office/drawing/2014/main" id="{7BF768FD-4826-40E4-89B5-8FA5EC12512B}"/>
              </a:ext>
            </a:extLst>
          </p:cNvPr>
          <p:cNvPicPr>
            <a:picLocks noChangeAspect="1"/>
          </p:cNvPicPr>
          <p:nvPr userDrawn="1"/>
        </p:nvPicPr>
        <p:blipFill>
          <a:blip r:embed="rId2"/>
          <a:stretch>
            <a:fillRect/>
          </a:stretch>
        </p:blipFill>
        <p:spPr>
          <a:xfrm>
            <a:off x="9856252" y="5814489"/>
            <a:ext cx="1984889" cy="814207"/>
          </a:xfrm>
          <a:prstGeom prst="rect">
            <a:avLst/>
          </a:prstGeom>
        </p:spPr>
      </p:pic>
    </p:spTree>
    <p:extLst>
      <p:ext uri="{BB962C8B-B14F-4D97-AF65-F5344CB8AC3E}">
        <p14:creationId xmlns:p14="http://schemas.microsoft.com/office/powerpoint/2010/main" val="1783238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med gree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0878FF-722A-4D11-8855-F99ECF661462}"/>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87E5821A-CE5D-4373-BAC8-F0EAB5218182}"/>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EEB811B2-E3D7-40C2-B328-F8B726887347}"/>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7F431CE0-90B3-407E-814B-CE76D59F0967}"/>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9E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2FF8A398-3908-437E-9E56-15B227C2F8C7}"/>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D6054248-FC5E-45D5-BB28-8DCF2EC133DF}"/>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pic>
        <p:nvPicPr>
          <p:cNvPr id="12" name="Picture 11">
            <a:extLst>
              <a:ext uri="{FF2B5EF4-FFF2-40B4-BE49-F238E27FC236}">
                <a16:creationId xmlns:a16="http://schemas.microsoft.com/office/drawing/2014/main" id="{CC1A884A-C522-4F95-BC94-7BBEC059B088}"/>
              </a:ext>
            </a:extLst>
          </p:cNvPr>
          <p:cNvPicPr>
            <a:picLocks noChangeAspect="1"/>
          </p:cNvPicPr>
          <p:nvPr userDrawn="1"/>
        </p:nvPicPr>
        <p:blipFill>
          <a:blip r:embed="rId2"/>
          <a:stretch>
            <a:fillRect/>
          </a:stretch>
        </p:blipFill>
        <p:spPr>
          <a:xfrm>
            <a:off x="9856252" y="5814489"/>
            <a:ext cx="1984889" cy="814207"/>
          </a:xfrm>
          <a:prstGeom prst="rect">
            <a:avLst/>
          </a:prstGeom>
        </p:spPr>
      </p:pic>
    </p:spTree>
    <p:extLst>
      <p:ext uri="{BB962C8B-B14F-4D97-AF65-F5344CB8AC3E}">
        <p14:creationId xmlns:p14="http://schemas.microsoft.com/office/powerpoint/2010/main" val="60628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_purple tex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 y="0"/>
            <a:ext cx="11750676"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lgn="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B2B8EC1-6F45-9F41-A99F-DC91EFBF1972}" type="slidenum">
              <a:rPr lang="en-US" smtClean="0"/>
              <a:pPr/>
              <a:t>‹#›</a:t>
            </a:fld>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322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_white text">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0" y="0"/>
            <a:ext cx="11750676"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lgn="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B2B8EC1-6F45-9F41-A99F-DC91EFBF1972}" type="slidenum">
              <a:rPr lang="en-US" smtClean="0"/>
              <a:pPr/>
              <a:t>‹#›</a:t>
            </a:fld>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9" name="Content Placeholder 3"/>
          <p:cNvSpPr>
            <a:spLocks noGrp="1"/>
          </p:cNvSpPr>
          <p:nvPr>
            <p:ph sz="quarter" idx="12" hasCustomPrompt="1"/>
          </p:nvPr>
        </p:nvSpPr>
        <p:spPr>
          <a:xfrm>
            <a:off x="609602" y="1600200"/>
            <a:ext cx="11231033" cy="4637088"/>
          </a:xfrm>
          <a:prstGeom prst="rect">
            <a:avLst/>
          </a:prstGeom>
        </p:spPr>
        <p:txBody>
          <a:bodyPr lIns="0" tIns="0" rIns="0" bIns="0"/>
          <a:lstStyle>
            <a:lvl1pPr marL="0" indent="0">
              <a:lnSpc>
                <a:spcPts val="2250"/>
              </a:lnSpc>
              <a:buNone/>
              <a:defRPr sz="1800"/>
            </a:lvl1pPr>
            <a:lvl2pPr marL="205740" indent="-205740">
              <a:lnSpc>
                <a:spcPts val="1950"/>
              </a:lnSpc>
              <a:spcBef>
                <a:spcPts val="750"/>
              </a:spcBef>
              <a:buClr>
                <a:srgbClr val="007E7A"/>
              </a:buClr>
              <a:buSzPct val="110000"/>
              <a:buFont typeface="Arial" panose="020B0604020202020204" pitchFamily="34" charset="0"/>
              <a:buChar char="•"/>
              <a:tabLst/>
              <a:defRPr sz="1650"/>
            </a:lvl2pPr>
            <a:lvl3pPr marL="445770" indent="-205740">
              <a:lnSpc>
                <a:spcPts val="1650"/>
              </a:lnSpc>
              <a:buClr>
                <a:srgbClr val="007E7A"/>
              </a:buClr>
              <a:buFont typeface=".AppleSystemUIFont" charset="-120"/>
              <a:buChar char="–"/>
              <a:tabLst/>
              <a:defRPr sz="1350"/>
            </a:lvl3pPr>
            <a:lvl4pPr marL="688181" indent="-205740">
              <a:lnSpc>
                <a:spcPts val="1350"/>
              </a:lnSpc>
              <a:buClr>
                <a:srgbClr val="007E7A"/>
              </a:buClr>
              <a:buFont typeface="ArialMT" charset="0"/>
              <a:buChar char="»"/>
              <a:tabLst/>
              <a:defRPr sz="1200"/>
            </a:lvl4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10" name="Slide Number Placeholder 3">
            <a:extLst>
              <a:ext uri="{FF2B5EF4-FFF2-40B4-BE49-F238E27FC236}">
                <a16:creationId xmlns:a16="http://schemas.microsoft.com/office/drawing/2014/main" id="{890DBF5D-010E-994D-9090-98B2D23C54C1}"/>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1540344176"/>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anoramic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054225"/>
            <a:ext cx="12192000" cy="4803775"/>
          </a:xfrm>
          <a:prstGeom prst="rect">
            <a:avLst/>
          </a:prstGeom>
          <a:solidFill>
            <a:schemeClr val="bg2"/>
          </a:solidFill>
        </p:spPr>
        <p:txBody>
          <a:bodyPr lIns="0" tIns="0" rIns="0" bIns="0" anchor="b" anchorCtr="0"/>
          <a:lstStyle/>
          <a:p>
            <a:endParaRPr lang="en-US" dirty="0"/>
          </a:p>
        </p:txBody>
      </p:sp>
      <p:sp>
        <p:nvSpPr>
          <p:cNvPr id="10" name="Title 9"/>
          <p:cNvSpPr>
            <a:spLocks noGrp="1"/>
          </p:cNvSpPr>
          <p:nvPr>
            <p:ph type="title"/>
          </p:nvPr>
        </p:nvSpPr>
        <p:spPr>
          <a:xfrm>
            <a:off x="-2" y="0"/>
            <a:ext cx="12207240" cy="3438144"/>
          </a:xfrm>
          <a:prstGeom prst="rect">
            <a:avLst/>
          </a:prstGeom>
          <a:blipFill>
            <a:blip r:embed="rId2"/>
            <a:stretch>
              <a:fillRect/>
            </a:stretch>
          </a:blipFill>
        </p:spPr>
        <p:txBody>
          <a:bodyPr lIns="6217920" tIns="1097280" rIns="448056"/>
          <a:lstStyle>
            <a:lvl1pPr>
              <a:defRPr sz="4000">
                <a:solidFill>
                  <a:schemeClr val="bg1"/>
                </a:solidFill>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6E529-F022-B345-9481-44F9799E4540}"/>
              </a:ext>
            </a:extLst>
          </p:cNvPr>
          <p:cNvSpPr>
            <a:spLocks noGrp="1"/>
          </p:cNvSpPr>
          <p:nvPr>
            <p:ph sz="half" idx="1"/>
          </p:nvPr>
        </p:nvSpPr>
        <p:spPr>
          <a:xfrm>
            <a:off x="609600" y="1600200"/>
            <a:ext cx="5156200" cy="4351338"/>
          </a:xfrm>
          <a:prstGeom prst="rect">
            <a:avLst/>
          </a:prstGeom>
        </p:spPr>
        <p:txBody>
          <a:bodyPr lIns="0" tIns="0" rIns="0" bIns="0"/>
          <a:lstStyle>
            <a:lvl1pPr marL="0" indent="0">
              <a:lnSpc>
                <a:spcPts val="2250"/>
              </a:lnSpc>
              <a:buClr>
                <a:srgbClr val="007E7A"/>
              </a:buClr>
              <a:buSzPct val="110000"/>
              <a:buFontTx/>
              <a:buNone/>
              <a:defRPr sz="1800"/>
            </a:lvl1pPr>
            <a:lvl2pPr marL="205740" indent="-205740">
              <a:lnSpc>
                <a:spcPts val="1950"/>
              </a:lnSpc>
              <a:spcBef>
                <a:spcPts val="750"/>
              </a:spcBef>
              <a:buClr>
                <a:srgbClr val="007E7A"/>
              </a:buClr>
              <a:buSzPct val="110000"/>
              <a:defRPr sz="1650"/>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4" name="Content Placeholder 3">
            <a:extLst>
              <a:ext uri="{FF2B5EF4-FFF2-40B4-BE49-F238E27FC236}">
                <a16:creationId xmlns:a16="http://schemas.microsoft.com/office/drawing/2014/main" id="{F1EE34CB-9CA5-9942-AAFA-7E33D8BD3BA5}"/>
              </a:ext>
            </a:extLst>
          </p:cNvPr>
          <p:cNvSpPr>
            <a:spLocks noGrp="1"/>
          </p:cNvSpPr>
          <p:nvPr>
            <p:ph sz="half" idx="2"/>
          </p:nvPr>
        </p:nvSpPr>
        <p:spPr>
          <a:xfrm>
            <a:off x="6096000" y="1600200"/>
            <a:ext cx="5156200" cy="4351338"/>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sz="1800"/>
            </a:lvl1pPr>
            <a:lvl2pPr marL="0" marR="0" indent="-205740" algn="l" defTabSz="685800" rtl="0" eaLnBrk="1" fontAlgn="auto" latinLnBrk="0" hangingPunct="1">
              <a:lnSpc>
                <a:spcPts val="1950"/>
              </a:lnSpc>
              <a:spcBef>
                <a:spcPts val="750"/>
              </a:spcBef>
              <a:spcAft>
                <a:spcPts val="0"/>
              </a:spcAft>
              <a:buClr>
                <a:srgbClr val="007E7A"/>
              </a:buClr>
              <a:buSzPct val="110000"/>
              <a:buFont typeface="Arial" panose="020B0604020202020204" pitchFamily="34" charset="0"/>
              <a:buChar char="•"/>
              <a:tabLst/>
              <a:defRPr sz="1650"/>
            </a:lvl2pPr>
            <a:lvl3pPr marL="445770" marR="0" indent="-205740" algn="l" defTabSz="685800" rtl="0" eaLnBrk="1" fontAlgn="auto" latinLnBrk="0" hangingPunct="1">
              <a:lnSpc>
                <a:spcPts val="1800"/>
              </a:lnSpc>
              <a:spcBef>
                <a:spcPts val="375"/>
              </a:spcBef>
              <a:spcAft>
                <a:spcPts val="0"/>
              </a:spcAft>
              <a:buClr>
                <a:srgbClr val="007E7A"/>
              </a:buClr>
              <a:buSzTx/>
              <a:buFont typeface=".AppleSystemUIFont"/>
              <a:buChar char="–"/>
              <a:tabLst/>
              <a:defRPr sz="1350"/>
            </a:lvl3pPr>
            <a:lvl4pPr marL="685800" marR="0" indent="-205740" algn="l" defTabSz="685800" rtl="0" eaLnBrk="1" fontAlgn="auto" latinLnBrk="0" hangingPunct="1">
              <a:lnSpc>
                <a:spcPct val="90000"/>
              </a:lnSpc>
              <a:spcBef>
                <a:spcPts val="375"/>
              </a:spcBef>
              <a:spcAft>
                <a:spcPts val="0"/>
              </a:spcAft>
              <a:buClr>
                <a:srgbClr val="007E7A"/>
              </a:buClr>
              <a:buSzTx/>
              <a:buFont typeface=".AppleSystemUIFont"/>
              <a:buChar char="»"/>
              <a:tabLst/>
              <a:defRPr sz="1200"/>
            </a:lvl4pPr>
            <a:lvl5pPr marL="1543050" marR="0" indent="-171450" algn="l" defTabSz="685800" rtl="0" eaLnBrk="1" fontAlgn="auto" latinLnBrk="0" hangingPunct="1">
              <a:lnSpc>
                <a:spcPts val="1800"/>
              </a:lnSpc>
              <a:spcBef>
                <a:spcPts val="375"/>
              </a:spcBef>
              <a:spcAft>
                <a:spcPts val="0"/>
              </a:spcAft>
              <a:buClr>
                <a:srgbClr val="007E7A"/>
              </a:buClr>
              <a:buSzPct val="110000"/>
              <a:buFont typeface="Arial" panose="020B0604020202020204" pitchFamily="34" charset="0"/>
              <a:buChar char="•"/>
              <a:tabLst/>
              <a:defRPr/>
            </a:lvl5pPr>
          </a:lstStyle>
          <a:p>
            <a:pPr lvl="0"/>
            <a:r>
              <a:rPr lang="en-US" dirty="0"/>
              <a:t>Edit Master text styles</a:t>
            </a:r>
          </a:p>
          <a:p>
            <a:pPr lvl="1"/>
            <a:r>
              <a:rPr lang="en-US" dirty="0"/>
              <a:t>First level</a:t>
            </a:r>
          </a:p>
          <a:p>
            <a:pPr lvl="2"/>
            <a:r>
              <a:rPr lang="en-US" dirty="0"/>
              <a:t>Second level</a:t>
            </a:r>
          </a:p>
          <a:p>
            <a:pPr lvl="3"/>
            <a:r>
              <a:rPr lang="en-US" dirty="0"/>
              <a:t>Third level</a:t>
            </a:r>
          </a:p>
        </p:txBody>
      </p:sp>
      <p:sp>
        <p:nvSpPr>
          <p:cNvPr id="8" name="Title 1">
            <a:extLst>
              <a:ext uri="{FF2B5EF4-FFF2-40B4-BE49-F238E27FC236}">
                <a16:creationId xmlns:a16="http://schemas.microsoft.com/office/drawing/2014/main" id="{5FABDD9E-8BAD-E740-B0B4-354E93402A83}"/>
              </a:ext>
            </a:extLst>
          </p:cNvPr>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12" name="Slide Number Placeholder 3">
            <a:extLst>
              <a:ext uri="{FF2B5EF4-FFF2-40B4-BE49-F238E27FC236}">
                <a16:creationId xmlns:a16="http://schemas.microsoft.com/office/drawing/2014/main" id="{A108CFE6-9FFD-D64C-BEB4-D1ACAEFAD3C2}"/>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3238509164"/>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100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FA59BF-A0BB-4049-875B-11D0710A9C42}"/>
              </a:ext>
            </a:extLst>
          </p:cNvPr>
          <p:cNvSpPr>
            <a:spLocks noGrp="1"/>
          </p:cNvSpPr>
          <p:nvPr>
            <p:ph type="body" idx="1"/>
          </p:nvPr>
        </p:nvSpPr>
        <p:spPr>
          <a:xfrm>
            <a:off x="609602" y="1600200"/>
            <a:ext cx="5158316" cy="731520"/>
          </a:xfrm>
          <a:prstGeom prst="rect">
            <a:avLst/>
          </a:prstGeom>
        </p:spPr>
        <p:txBody>
          <a:bodyPr lIns="0" tIns="0" rIns="0" bIns="0" anchor="b"/>
          <a:lstStyle>
            <a:lvl1pPr marL="0" indent="0">
              <a:lnSpc>
                <a:spcPts val="225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78E7A3D1-800E-0547-A36C-41387A63A0A3}"/>
              </a:ext>
            </a:extLst>
          </p:cNvPr>
          <p:cNvSpPr>
            <a:spLocks noGrp="1"/>
          </p:cNvSpPr>
          <p:nvPr>
            <p:ph sz="half" idx="2" hasCustomPrompt="1"/>
          </p:nvPr>
        </p:nvSpPr>
        <p:spPr>
          <a:xfrm>
            <a:off x="609602" y="2423160"/>
            <a:ext cx="5158316" cy="3684588"/>
          </a:xfrm>
          <a:prstGeom prst="rect">
            <a:avLst/>
          </a:prstGeom>
        </p:spPr>
        <p:txBody>
          <a:bodyPr lIns="0" tIns="0" rIns="0" bIns="0"/>
          <a:lstStyle>
            <a:lvl1pPr>
              <a:buClr>
                <a:srgbClr val="007E7A"/>
              </a:buClr>
              <a:buSzPct val="110000"/>
              <a:defRPr/>
            </a:lvl1pPr>
            <a:lvl2pPr marL="0" indent="-205740">
              <a:lnSpc>
                <a:spcPts val="2250"/>
              </a:lnSpc>
              <a:buClr>
                <a:srgbClr val="007E7A"/>
              </a:buClr>
              <a:buSzPct val="110000"/>
              <a:defRPr sz="1650"/>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5" name="Text Placeholder 4">
            <a:extLst>
              <a:ext uri="{FF2B5EF4-FFF2-40B4-BE49-F238E27FC236}">
                <a16:creationId xmlns:a16="http://schemas.microsoft.com/office/drawing/2014/main" id="{25580405-6212-4648-A146-806D030FA80C}"/>
              </a:ext>
            </a:extLst>
          </p:cNvPr>
          <p:cNvSpPr>
            <a:spLocks noGrp="1"/>
          </p:cNvSpPr>
          <p:nvPr>
            <p:ph type="body" sz="quarter" idx="3"/>
          </p:nvPr>
        </p:nvSpPr>
        <p:spPr>
          <a:xfrm>
            <a:off x="6096000" y="1600200"/>
            <a:ext cx="5183717" cy="731520"/>
          </a:xfrm>
          <a:prstGeom prst="rect">
            <a:avLst/>
          </a:prstGeom>
        </p:spPr>
        <p:txBody>
          <a:bodyPr lIns="0" tIns="0" rIns="0" bIns="0" anchor="b"/>
          <a:lstStyle>
            <a:lvl1pPr marL="0" indent="0">
              <a:lnSpc>
                <a:spcPts val="225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61F80482-5A49-334E-873E-C83B0AED7BAE}"/>
              </a:ext>
            </a:extLst>
          </p:cNvPr>
          <p:cNvSpPr>
            <a:spLocks noGrp="1"/>
          </p:cNvSpPr>
          <p:nvPr>
            <p:ph sz="quarter" idx="4" hasCustomPrompt="1"/>
          </p:nvPr>
        </p:nvSpPr>
        <p:spPr>
          <a:xfrm>
            <a:off x="6096000" y="2423160"/>
            <a:ext cx="5183717" cy="3684588"/>
          </a:xfrm>
          <a:prstGeom prst="rect">
            <a:avLst/>
          </a:prstGeom>
        </p:spPr>
        <p:txBody>
          <a:bodyPr lIns="0" tIns="0" rIns="0" bIns="0"/>
          <a:lstStyle>
            <a:lvl1pPr>
              <a:buClr>
                <a:srgbClr val="007E7A"/>
              </a:buClr>
              <a:buSzPct val="110000"/>
              <a:defRPr/>
            </a:lvl1pPr>
            <a:lvl2pPr marL="0" indent="-205740">
              <a:lnSpc>
                <a:spcPts val="2250"/>
              </a:lnSpc>
              <a:buClr>
                <a:srgbClr val="007E7A"/>
              </a:buClr>
              <a:buSzPct val="110000"/>
              <a:defRPr/>
            </a:lvl2pPr>
            <a:lvl3pPr marL="445770" indent="-205740">
              <a:lnSpc>
                <a:spcPts val="1650"/>
              </a:lnSpc>
              <a:buClr>
                <a:srgbClr val="007E7A"/>
              </a:buClr>
              <a:buSzPct val="100000"/>
              <a:buFont typeface=".AppleSystemUIFont"/>
              <a:buChar char="–"/>
              <a:defRPr sz="1350"/>
            </a:lvl3pPr>
            <a:lvl4pPr marL="685800" indent="-205740">
              <a:lnSpc>
                <a:spcPts val="1350"/>
              </a:lnSpc>
              <a:buClr>
                <a:srgbClr val="007E7A"/>
              </a:buClr>
              <a:buSzPct val="100000"/>
              <a:buFont typeface=".AppleSystemUIFont"/>
              <a:buChar char="»"/>
              <a:defRPr sz="1200"/>
            </a:lvl4pPr>
            <a:lvl5pPr>
              <a:lnSpc>
                <a:spcPts val="1800"/>
              </a:lnSpc>
              <a:buClr>
                <a:srgbClr val="007E7A"/>
              </a:buClr>
              <a:buSzPct val="110000"/>
              <a:defRPr/>
            </a:lvl5pPr>
          </a:lstStyle>
          <a:p>
            <a:pPr lvl="1"/>
            <a:r>
              <a:rPr lang="en-US" dirty="0"/>
              <a:t>First level</a:t>
            </a:r>
          </a:p>
          <a:p>
            <a:pPr lvl="2"/>
            <a:r>
              <a:rPr lang="en-US" dirty="0"/>
              <a:t>Second level</a:t>
            </a:r>
          </a:p>
          <a:p>
            <a:pPr lvl="3"/>
            <a:r>
              <a:rPr lang="en-US" dirty="0"/>
              <a:t>Third level</a:t>
            </a:r>
          </a:p>
        </p:txBody>
      </p:sp>
      <p:sp>
        <p:nvSpPr>
          <p:cNvPr id="10" name="Title 1">
            <a:extLst>
              <a:ext uri="{FF2B5EF4-FFF2-40B4-BE49-F238E27FC236}">
                <a16:creationId xmlns:a16="http://schemas.microsoft.com/office/drawing/2014/main" id="{01970B92-B9C2-4645-AF76-DD4EDA77BC52}"/>
              </a:ext>
            </a:extLst>
          </p:cNvPr>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2850"/>
              </a:lnSpc>
              <a:defRPr sz="2700" b="0" i="0" baseline="0">
                <a:solidFill>
                  <a:srgbClr val="007E7A"/>
                </a:solidFill>
                <a:latin typeface="Arial" charset="0"/>
                <a:ea typeface="Arial" charset="0"/>
                <a:cs typeface="Arial" charset="0"/>
              </a:defRPr>
            </a:lvl1pPr>
          </a:lstStyle>
          <a:p>
            <a:r>
              <a:rPr lang="en-US" dirty="0"/>
              <a:t>Click to add title</a:t>
            </a:r>
          </a:p>
        </p:txBody>
      </p:sp>
      <p:sp>
        <p:nvSpPr>
          <p:cNvPr id="11" name="Slide Number Placeholder 3">
            <a:extLst>
              <a:ext uri="{FF2B5EF4-FFF2-40B4-BE49-F238E27FC236}">
                <a16:creationId xmlns:a16="http://schemas.microsoft.com/office/drawing/2014/main" id="{04DD605A-75DB-4F4B-A7A3-C530841311D6}"/>
              </a:ext>
            </a:extLst>
          </p:cNvPr>
          <p:cNvSpPr>
            <a:spLocks noGrp="1"/>
          </p:cNvSpPr>
          <p:nvPr>
            <p:ph type="sldNum" sz="quarter" idx="10"/>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3481010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12B30FE-D539-854A-B866-8F94EDA820A0}"/>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2449388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71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2837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86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629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893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37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51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425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813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dirty="0"/>
          </a:p>
        </p:txBody>
      </p:sp>
    </p:spTree>
    <p:extLst>
      <p:ext uri="{BB962C8B-B14F-4D97-AF65-F5344CB8AC3E}">
        <p14:creationId xmlns:p14="http://schemas.microsoft.com/office/powerpoint/2010/main" val="28785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extLst>
      <p:ext uri="{BB962C8B-B14F-4D97-AF65-F5344CB8AC3E}">
        <p14:creationId xmlns:p14="http://schemas.microsoft.com/office/powerpoint/2010/main" val="156444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med green">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165B35E-B137-4B9C-8A0E-8BAD9266ED70}"/>
              </a:ext>
            </a:extLst>
          </p:cNvPr>
          <p:cNvSpPr>
            <a:spLocks/>
          </p:cNvSpPr>
          <p:nvPr userDrawn="1"/>
        </p:nvSpPr>
        <p:spPr bwMode="auto">
          <a:xfrm>
            <a:off x="-1" y="0"/>
            <a:ext cx="11750675" cy="5550195"/>
          </a:xfrm>
          <a:custGeom>
            <a:avLst/>
            <a:gdLst>
              <a:gd name="T0" fmla="*/ 0 w 2465"/>
              <a:gd name="T1" fmla="*/ 0 h 1159"/>
              <a:gd name="T2" fmla="*/ 2465 w 2465"/>
              <a:gd name="T3" fmla="*/ 0 h 1159"/>
              <a:gd name="T4" fmla="*/ 2465 w 2465"/>
              <a:gd name="T5" fmla="*/ 1048 h 1159"/>
              <a:gd name="T6" fmla="*/ 2349 w 2465"/>
              <a:gd name="T7" fmla="*/ 1154 h 1159"/>
              <a:gd name="T8" fmla="*/ 0 w 2465"/>
              <a:gd name="T9" fmla="*/ 949 h 1159"/>
              <a:gd name="T10" fmla="*/ 0 w 2465"/>
              <a:gd name="T11" fmla="*/ 0 h 1159"/>
            </a:gdLst>
            <a:ahLst/>
            <a:cxnLst>
              <a:cxn ang="0">
                <a:pos x="T0" y="T1"/>
              </a:cxn>
              <a:cxn ang="0">
                <a:pos x="T2" y="T3"/>
              </a:cxn>
              <a:cxn ang="0">
                <a:pos x="T4" y="T5"/>
              </a:cxn>
              <a:cxn ang="0">
                <a:pos x="T6" y="T7"/>
              </a:cxn>
              <a:cxn ang="0">
                <a:pos x="T8" y="T9"/>
              </a:cxn>
              <a:cxn ang="0">
                <a:pos x="T10" y="T11"/>
              </a:cxn>
            </a:cxnLst>
            <a:rect l="0" t="0" r="r" b="b"/>
            <a:pathLst>
              <a:path w="2465" h="1159">
                <a:moveTo>
                  <a:pt x="0" y="0"/>
                </a:moveTo>
                <a:cubicBezTo>
                  <a:pt x="2465" y="0"/>
                  <a:pt x="2465" y="0"/>
                  <a:pt x="2465" y="0"/>
                </a:cubicBezTo>
                <a:cubicBezTo>
                  <a:pt x="2465" y="1048"/>
                  <a:pt x="2465" y="1048"/>
                  <a:pt x="2465" y="1048"/>
                </a:cubicBezTo>
                <a:cubicBezTo>
                  <a:pt x="2465" y="1110"/>
                  <a:pt x="2412" y="1159"/>
                  <a:pt x="2349" y="1154"/>
                </a:cubicBezTo>
                <a:cubicBezTo>
                  <a:pt x="0" y="949"/>
                  <a:pt x="0" y="949"/>
                  <a:pt x="0" y="949"/>
                </a:cubicBezTo>
                <a:lnTo>
                  <a:pt x="0" y="0"/>
                </a:lnTo>
                <a:close/>
              </a:path>
            </a:pathLst>
          </a:custGeom>
          <a:solidFill>
            <a:srgbClr val="9EA7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ed purple">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165B35E-B137-4B9C-8A0E-8BAD9266ED70}"/>
              </a:ext>
            </a:extLst>
          </p:cNvPr>
          <p:cNvSpPr>
            <a:spLocks/>
          </p:cNvSpPr>
          <p:nvPr userDrawn="1"/>
        </p:nvSpPr>
        <p:spPr bwMode="auto">
          <a:xfrm>
            <a:off x="-1" y="0"/>
            <a:ext cx="11750675" cy="5550195"/>
          </a:xfrm>
          <a:custGeom>
            <a:avLst/>
            <a:gdLst>
              <a:gd name="T0" fmla="*/ 0 w 2465"/>
              <a:gd name="T1" fmla="*/ 0 h 1159"/>
              <a:gd name="T2" fmla="*/ 2465 w 2465"/>
              <a:gd name="T3" fmla="*/ 0 h 1159"/>
              <a:gd name="T4" fmla="*/ 2465 w 2465"/>
              <a:gd name="T5" fmla="*/ 1048 h 1159"/>
              <a:gd name="T6" fmla="*/ 2349 w 2465"/>
              <a:gd name="T7" fmla="*/ 1154 h 1159"/>
              <a:gd name="T8" fmla="*/ 0 w 2465"/>
              <a:gd name="T9" fmla="*/ 949 h 1159"/>
              <a:gd name="T10" fmla="*/ 0 w 2465"/>
              <a:gd name="T11" fmla="*/ 0 h 1159"/>
            </a:gdLst>
            <a:ahLst/>
            <a:cxnLst>
              <a:cxn ang="0">
                <a:pos x="T0" y="T1"/>
              </a:cxn>
              <a:cxn ang="0">
                <a:pos x="T2" y="T3"/>
              </a:cxn>
              <a:cxn ang="0">
                <a:pos x="T4" y="T5"/>
              </a:cxn>
              <a:cxn ang="0">
                <a:pos x="T6" y="T7"/>
              </a:cxn>
              <a:cxn ang="0">
                <a:pos x="T8" y="T9"/>
              </a:cxn>
              <a:cxn ang="0">
                <a:pos x="T10" y="T11"/>
              </a:cxn>
            </a:cxnLst>
            <a:rect l="0" t="0" r="r" b="b"/>
            <a:pathLst>
              <a:path w="2465" h="1159">
                <a:moveTo>
                  <a:pt x="0" y="0"/>
                </a:moveTo>
                <a:cubicBezTo>
                  <a:pt x="2465" y="0"/>
                  <a:pt x="2465" y="0"/>
                  <a:pt x="2465" y="0"/>
                </a:cubicBezTo>
                <a:cubicBezTo>
                  <a:pt x="2465" y="1048"/>
                  <a:pt x="2465" y="1048"/>
                  <a:pt x="2465" y="1048"/>
                </a:cubicBezTo>
                <a:cubicBezTo>
                  <a:pt x="2465" y="1110"/>
                  <a:pt x="2412" y="1159"/>
                  <a:pt x="2349" y="1154"/>
                </a:cubicBezTo>
                <a:cubicBezTo>
                  <a:pt x="0" y="949"/>
                  <a:pt x="0" y="949"/>
                  <a:pt x="0" y="949"/>
                </a:cubicBezTo>
                <a:lnTo>
                  <a:pt x="0" y="0"/>
                </a:lnTo>
                <a:close/>
              </a:path>
            </a:pathLst>
          </a:custGeom>
          <a:solidFill>
            <a:srgbClr val="8266B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Text Placeholder 7"/>
          <p:cNvSpPr>
            <a:spLocks noGrp="1"/>
          </p:cNvSpPr>
          <p:nvPr>
            <p:ph type="body" sz="quarter" idx="12"/>
          </p:nvPr>
        </p:nvSpPr>
        <p:spPr>
          <a:xfrm>
            <a:off x="4283075" y="320675"/>
            <a:ext cx="5534025" cy="4355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image gold">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a:latin typeface="+mj-lt"/>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image bright pink">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2" y="-2"/>
            <a:ext cx="5597525"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 name="connsiteX0" fmla="*/ 2222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22225 w 5597525"/>
              <a:gd name="connsiteY5" fmla="*/ 0 h 5501154"/>
              <a:gd name="connsiteX0" fmla="*/ 3175 w 5597525"/>
              <a:gd name="connsiteY0" fmla="*/ 0 h 5501154"/>
              <a:gd name="connsiteX1" fmla="*/ 5597525 w 5597525"/>
              <a:gd name="connsiteY1" fmla="*/ 0 h 5501154"/>
              <a:gd name="connsiteX2" fmla="*/ 5597525 w 5597525"/>
              <a:gd name="connsiteY2" fmla="*/ 5218289 h 5501154"/>
              <a:gd name="connsiteX3" fmla="*/ 5299781 w 5597525"/>
              <a:gd name="connsiteY3" fmla="*/ 5497688 h 5501154"/>
              <a:gd name="connsiteX4" fmla="*/ 0 w 5597525"/>
              <a:gd name="connsiteY4" fmla="*/ 4556125 h 5501154"/>
              <a:gd name="connsiteX5" fmla="*/ 3175 w 5597525"/>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7525" h="5501154">
                <a:moveTo>
                  <a:pt x="3175" y="0"/>
                </a:moveTo>
                <a:lnTo>
                  <a:pt x="5597525" y="0"/>
                </a:lnTo>
                <a:lnTo>
                  <a:pt x="5597525" y="5218289"/>
                </a:lnTo>
                <a:cubicBezTo>
                  <a:pt x="5593801" y="5214785"/>
                  <a:pt x="5627159" y="5537906"/>
                  <a:pt x="5299781" y="5497688"/>
                </a:cubicBezTo>
                <a:lnTo>
                  <a:pt x="0" y="4556125"/>
                </a:lnTo>
                <a:cubicBezTo>
                  <a:pt x="4233" y="3036358"/>
                  <a:pt x="-1058" y="1519767"/>
                  <a:pt x="3175" y="0"/>
                </a:cubicBezTo>
                <a:close/>
              </a:path>
            </a:pathLst>
          </a:custGeom>
          <a:solidFill>
            <a:schemeClr val="bg2"/>
          </a:solidFill>
        </p:spPr>
        <p:txBody>
          <a:bodyPr/>
          <a:lstStyle>
            <a:lvl1pPr>
              <a:defRPr>
                <a:solidFill>
                  <a:schemeClr val="tx1"/>
                </a:solidFill>
              </a:defRPr>
            </a:lvl1pPr>
          </a:lstStyle>
          <a:p>
            <a:endParaRPr lang="en-US" dirty="0"/>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itle 4"/>
          <p:cNvSpPr>
            <a:spLocks noGrp="1"/>
          </p:cNvSpPr>
          <p:nvPr>
            <p:ph type="title"/>
          </p:nvPr>
        </p:nvSpPr>
        <p:spPr>
          <a:xfrm>
            <a:off x="5081045" y="-2"/>
            <a:ext cx="7123176" cy="4477733"/>
          </a:xfrm>
          <a:prstGeom prst="rect">
            <a:avLst/>
          </a:prstGeom>
          <a:blipFill>
            <a:blip r:embed="rId2"/>
            <a:stretch>
              <a:fillRect/>
            </a:stretch>
          </a:blipFill>
        </p:spPr>
        <p:txBody>
          <a:bodyPr lIns="1124712" tIns="1097280" rIns="457200"/>
          <a:lstStyle>
            <a:lvl1pPr>
              <a:defRPr b="0">
                <a:latin typeface="+mj-lt"/>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38.xml"/><Relationship Id="rId4" Type="http://schemas.openxmlformats.org/officeDocument/2006/relationships/image" Target="../media/image2.sv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theme" Target="../theme/theme11.xml"/><Relationship Id="rId4"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3.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2.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sv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6.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5.emf"/><Relationship Id="rId5" Type="http://schemas.openxmlformats.org/officeDocument/2006/relationships/slideLayout" Target="../slideLayouts/slideLayout28.xml"/><Relationship Id="rId10" Type="http://schemas.openxmlformats.org/officeDocument/2006/relationships/theme" Target="../theme/theme7.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3455"/>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2" userDrawn="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 name="Group 4">
            <a:extLst>
              <a:ext uri="{FF2B5EF4-FFF2-40B4-BE49-F238E27FC236}">
                <a16:creationId xmlns:a16="http://schemas.microsoft.com/office/drawing/2014/main" id="{61BA3FC9-D1FC-48C0-9A12-80F9F5250664}"/>
              </a:ext>
            </a:extLst>
          </p:cNvPr>
          <p:cNvGrpSpPr>
            <a:grpSpLocks noChangeAspect="1"/>
          </p:cNvGrpSpPr>
          <p:nvPr userDrawn="1"/>
        </p:nvGrpSpPr>
        <p:grpSpPr bwMode="auto">
          <a:xfrm>
            <a:off x="0" y="0"/>
            <a:ext cx="12192000" cy="6858000"/>
            <a:chOff x="4" y="0"/>
            <a:chExt cx="7672" cy="4320"/>
          </a:xfrm>
        </p:grpSpPr>
        <p:sp>
          <p:nvSpPr>
            <p:cNvPr id="25" name="AutoShape 3">
              <a:extLst>
                <a:ext uri="{FF2B5EF4-FFF2-40B4-BE49-F238E27FC236}">
                  <a16:creationId xmlns:a16="http://schemas.microsoft.com/office/drawing/2014/main" id="{8164D48A-39BF-44B8-91F6-200FE9EF01E2}"/>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F15C785A-4FEB-47F7-B0FB-87832BFA858C}"/>
                </a:ext>
              </a:extLst>
            </p:cNvPr>
            <p:cNvSpPr>
              <a:spLocks/>
            </p:cNvSpPr>
            <p:nvPr userDrawn="1"/>
          </p:nvSpPr>
          <p:spPr bwMode="auto">
            <a:xfrm>
              <a:off x="4" y="1032"/>
              <a:ext cx="3192" cy="3288"/>
            </a:xfrm>
            <a:custGeom>
              <a:avLst/>
              <a:gdLst>
                <a:gd name="T0" fmla="*/ 0 w 1065"/>
                <a:gd name="T1" fmla="*/ 0 h 1096"/>
                <a:gd name="T2" fmla="*/ 993 w 1065"/>
                <a:gd name="T3" fmla="*/ 230 h 1096"/>
                <a:gd name="T4" fmla="*/ 1065 w 1065"/>
                <a:gd name="T5" fmla="*/ 321 h 1096"/>
                <a:gd name="T6" fmla="*/ 1065 w 1065"/>
                <a:gd name="T7" fmla="*/ 1096 h 1096"/>
                <a:gd name="T8" fmla="*/ 0 w 1065"/>
                <a:gd name="T9" fmla="*/ 1096 h 1096"/>
                <a:gd name="T10" fmla="*/ 0 w 1065"/>
                <a:gd name="T11" fmla="*/ 0 h 1096"/>
              </a:gdLst>
              <a:ahLst/>
              <a:cxnLst>
                <a:cxn ang="0">
                  <a:pos x="T0" y="T1"/>
                </a:cxn>
                <a:cxn ang="0">
                  <a:pos x="T2" y="T3"/>
                </a:cxn>
                <a:cxn ang="0">
                  <a:pos x="T4" y="T5"/>
                </a:cxn>
                <a:cxn ang="0">
                  <a:pos x="T6" y="T7"/>
                </a:cxn>
                <a:cxn ang="0">
                  <a:pos x="T8" y="T9"/>
                </a:cxn>
                <a:cxn ang="0">
                  <a:pos x="T10" y="T11"/>
                </a:cxn>
              </a:cxnLst>
              <a:rect l="0" t="0" r="r" b="b"/>
              <a:pathLst>
                <a:path w="1065" h="1096">
                  <a:moveTo>
                    <a:pt x="0" y="0"/>
                  </a:moveTo>
                  <a:cubicBezTo>
                    <a:pt x="993" y="230"/>
                    <a:pt x="993" y="230"/>
                    <a:pt x="993" y="230"/>
                  </a:cubicBezTo>
                  <a:cubicBezTo>
                    <a:pt x="1035" y="240"/>
                    <a:pt x="1065" y="277"/>
                    <a:pt x="1065" y="321"/>
                  </a:cubicBezTo>
                  <a:cubicBezTo>
                    <a:pt x="1065" y="1096"/>
                    <a:pt x="1065" y="1096"/>
                    <a:pt x="1065" y="1096"/>
                  </a:cubicBezTo>
                  <a:cubicBezTo>
                    <a:pt x="0" y="1096"/>
                    <a:pt x="0" y="1096"/>
                    <a:pt x="0" y="1096"/>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a:extLst>
                <a:ext uri="{FF2B5EF4-FFF2-40B4-BE49-F238E27FC236}">
                  <a16:creationId xmlns:a16="http://schemas.microsoft.com/office/drawing/2014/main" id="{0CA59AF0-AD63-4295-AD3B-402C44AC467B}"/>
                </a:ext>
              </a:extLst>
            </p:cNvPr>
            <p:cNvSpPr>
              <a:spLocks/>
            </p:cNvSpPr>
            <p:nvPr userDrawn="1"/>
          </p:nvSpPr>
          <p:spPr bwMode="auto">
            <a:xfrm>
              <a:off x="2872" y="0"/>
              <a:ext cx="4804" cy="3825"/>
            </a:xfrm>
            <a:custGeom>
              <a:avLst/>
              <a:gdLst>
                <a:gd name="T0" fmla="*/ 0 w 1603"/>
                <a:gd name="T1" fmla="*/ 0 h 1275"/>
                <a:gd name="T2" fmla="*/ 0 w 1603"/>
                <a:gd name="T3" fmla="*/ 1206 h 1275"/>
                <a:gd name="T4" fmla="*/ 76 w 1603"/>
                <a:gd name="T5" fmla="*/ 1266 h 1275"/>
                <a:gd name="T6" fmla="*/ 1603 w 1603"/>
                <a:gd name="T7" fmla="*/ 913 h 1275"/>
                <a:gd name="T8" fmla="*/ 1603 w 1603"/>
                <a:gd name="T9" fmla="*/ 0 h 1275"/>
                <a:gd name="T10" fmla="*/ 0 w 1603"/>
                <a:gd name="T11" fmla="*/ 0 h 1275"/>
              </a:gdLst>
              <a:ahLst/>
              <a:cxnLst>
                <a:cxn ang="0">
                  <a:pos x="T0" y="T1"/>
                </a:cxn>
                <a:cxn ang="0">
                  <a:pos x="T2" y="T3"/>
                </a:cxn>
                <a:cxn ang="0">
                  <a:pos x="T4" y="T5"/>
                </a:cxn>
                <a:cxn ang="0">
                  <a:pos x="T6" y="T7"/>
                </a:cxn>
                <a:cxn ang="0">
                  <a:pos x="T8" y="T9"/>
                </a:cxn>
                <a:cxn ang="0">
                  <a:pos x="T10" y="T11"/>
                </a:cxn>
              </a:cxnLst>
              <a:rect l="0" t="0" r="r" b="b"/>
              <a:pathLst>
                <a:path w="1603" h="1275">
                  <a:moveTo>
                    <a:pt x="0" y="0"/>
                  </a:moveTo>
                  <a:cubicBezTo>
                    <a:pt x="0" y="1206"/>
                    <a:pt x="0" y="1206"/>
                    <a:pt x="0" y="1206"/>
                  </a:cubicBezTo>
                  <a:cubicBezTo>
                    <a:pt x="0" y="1246"/>
                    <a:pt x="37" y="1275"/>
                    <a:pt x="76" y="1266"/>
                  </a:cubicBezTo>
                  <a:cubicBezTo>
                    <a:pt x="1603" y="913"/>
                    <a:pt x="1603" y="913"/>
                    <a:pt x="1603" y="913"/>
                  </a:cubicBezTo>
                  <a:cubicBezTo>
                    <a:pt x="1603" y="0"/>
                    <a:pt x="1603" y="0"/>
                    <a:pt x="1603" y="0"/>
                  </a:cubicBezTo>
                  <a:lnTo>
                    <a:pt x="0"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F16BF12C-F7DD-4AF2-B6E4-0B0E78EC0088}"/>
                </a:ext>
              </a:extLst>
            </p:cNvPr>
            <p:cNvSpPr>
              <a:spLocks/>
            </p:cNvSpPr>
            <p:nvPr userDrawn="1"/>
          </p:nvSpPr>
          <p:spPr bwMode="auto">
            <a:xfrm>
              <a:off x="2872" y="1698"/>
              <a:ext cx="324" cy="2127"/>
            </a:xfrm>
            <a:custGeom>
              <a:avLst/>
              <a:gdLst>
                <a:gd name="T0" fmla="*/ 36 w 108"/>
                <a:gd name="T1" fmla="*/ 8 h 709"/>
                <a:gd name="T2" fmla="*/ 0 w 108"/>
                <a:gd name="T3" fmla="*/ 0 h 709"/>
                <a:gd name="T4" fmla="*/ 0 w 108"/>
                <a:gd name="T5" fmla="*/ 640 h 709"/>
                <a:gd name="T6" fmla="*/ 76 w 108"/>
                <a:gd name="T7" fmla="*/ 700 h 709"/>
                <a:gd name="T8" fmla="*/ 108 w 108"/>
                <a:gd name="T9" fmla="*/ 693 h 709"/>
                <a:gd name="T10" fmla="*/ 108 w 108"/>
                <a:gd name="T11" fmla="*/ 99 h 709"/>
                <a:gd name="T12" fmla="*/ 36 w 108"/>
                <a:gd name="T13" fmla="*/ 8 h 709"/>
              </a:gdLst>
              <a:ahLst/>
              <a:cxnLst>
                <a:cxn ang="0">
                  <a:pos x="T0" y="T1"/>
                </a:cxn>
                <a:cxn ang="0">
                  <a:pos x="T2" y="T3"/>
                </a:cxn>
                <a:cxn ang="0">
                  <a:pos x="T4" y="T5"/>
                </a:cxn>
                <a:cxn ang="0">
                  <a:pos x="T6" y="T7"/>
                </a:cxn>
                <a:cxn ang="0">
                  <a:pos x="T8" y="T9"/>
                </a:cxn>
                <a:cxn ang="0">
                  <a:pos x="T10" y="T11"/>
                </a:cxn>
                <a:cxn ang="0">
                  <a:pos x="T12" y="T13"/>
                </a:cxn>
              </a:cxnLst>
              <a:rect l="0" t="0" r="r" b="b"/>
              <a:pathLst>
                <a:path w="108" h="709">
                  <a:moveTo>
                    <a:pt x="36" y="8"/>
                  </a:moveTo>
                  <a:cubicBezTo>
                    <a:pt x="0" y="0"/>
                    <a:pt x="0" y="0"/>
                    <a:pt x="0" y="0"/>
                  </a:cubicBezTo>
                  <a:cubicBezTo>
                    <a:pt x="0" y="640"/>
                    <a:pt x="0" y="640"/>
                    <a:pt x="0" y="640"/>
                  </a:cubicBezTo>
                  <a:cubicBezTo>
                    <a:pt x="0" y="680"/>
                    <a:pt x="37" y="709"/>
                    <a:pt x="76" y="700"/>
                  </a:cubicBezTo>
                  <a:cubicBezTo>
                    <a:pt x="108" y="693"/>
                    <a:pt x="108" y="693"/>
                    <a:pt x="108" y="693"/>
                  </a:cubicBezTo>
                  <a:cubicBezTo>
                    <a:pt x="108" y="99"/>
                    <a:pt x="108" y="99"/>
                    <a:pt x="108" y="99"/>
                  </a:cubicBezTo>
                  <a:cubicBezTo>
                    <a:pt x="108" y="55"/>
                    <a:pt x="78" y="18"/>
                    <a:pt x="36" y="8"/>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itle Placeholder 2"/>
          <p:cNvSpPr>
            <a:spLocks noGrp="1"/>
          </p:cNvSpPr>
          <p:nvPr>
            <p:ph type="title"/>
          </p:nvPr>
        </p:nvSpPr>
        <p:spPr>
          <a:xfrm>
            <a:off x="6208714" y="2054225"/>
            <a:ext cx="3608386" cy="2157289"/>
          </a:xfrm>
          <a:prstGeom prst="rect">
            <a:avLst/>
          </a:prstGeom>
        </p:spPr>
        <p:txBody>
          <a:bodyPr vert="horz" lIns="0" tIns="0" rIns="0" bIns="0" rtlCol="0" anchor="t" anchorCtr="0">
            <a:noAutofit/>
          </a:bodyPr>
          <a:lstStyle/>
          <a:p>
            <a:r>
              <a:rPr lang="en-US" dirty="0"/>
              <a:t>Click to edit Master title style </a:t>
            </a:r>
          </a:p>
        </p:txBody>
      </p:sp>
      <p:pic>
        <p:nvPicPr>
          <p:cNvPr id="10" name="Graphic 9">
            <a:extLst>
              <a:ext uri="{FF2B5EF4-FFF2-40B4-BE49-F238E27FC236}">
                <a16:creationId xmlns:a16="http://schemas.microsoft.com/office/drawing/2014/main" id="{6DF855C1-3B49-4597-9E35-54B33BC05A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37338907"/>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ct val="90000"/>
        </a:lnSpc>
        <a:spcBef>
          <a:spcPct val="0"/>
        </a:spcBef>
        <a:buNone/>
        <a:defRPr sz="50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D98EB8D-D010-1C44-978E-00D134B908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32144" y="419100"/>
            <a:ext cx="2353456" cy="343446"/>
          </a:xfrm>
          <a:prstGeom prst="rect">
            <a:avLst/>
          </a:prstGeom>
        </p:spPr>
      </p:pic>
      <p:sp>
        <p:nvSpPr>
          <p:cNvPr id="17" name="Rectangle 16">
            <a:extLst>
              <a:ext uri="{FF2B5EF4-FFF2-40B4-BE49-F238E27FC236}">
                <a16:creationId xmlns:a16="http://schemas.microsoft.com/office/drawing/2014/main" id="{116C1BAB-57F5-EA4D-882D-F94D66014A0C}"/>
              </a:ext>
            </a:extLst>
          </p:cNvPr>
          <p:cNvSpPr/>
          <p:nvPr userDrawn="1"/>
        </p:nvSpPr>
        <p:spPr>
          <a:xfrm>
            <a:off x="0" y="-12700"/>
            <a:ext cx="12192000" cy="228600"/>
          </a:xfrm>
          <a:prstGeom prst="rect">
            <a:avLst/>
          </a:prstGeom>
          <a:gradFill flip="none" rotWithShape="1">
            <a:gsLst>
              <a:gs pos="2000">
                <a:srgbClr val="007E7A"/>
              </a:gs>
              <a:gs pos="97000">
                <a:srgbClr val="AAC83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TextBox 6">
            <a:extLst>
              <a:ext uri="{FF2B5EF4-FFF2-40B4-BE49-F238E27FC236}">
                <a16:creationId xmlns:a16="http://schemas.microsoft.com/office/drawing/2014/main" id="{E510C2BA-421A-E846-A49C-1A9813BC4BF5}"/>
              </a:ext>
            </a:extLst>
          </p:cNvPr>
          <p:cNvSpPr txBox="1"/>
          <p:nvPr userDrawn="1"/>
        </p:nvSpPr>
        <p:spPr>
          <a:xfrm flipH="1">
            <a:off x="2967787" y="6628143"/>
            <a:ext cx="6256424" cy="92333"/>
          </a:xfrm>
          <a:prstGeom prst="rect">
            <a:avLst/>
          </a:prstGeom>
          <a:noFill/>
        </p:spPr>
        <p:txBody>
          <a:bodyPr wrap="square" lIns="0" tIns="0" rIns="0" bIns="0" rtlCol="0" anchor="ctr">
            <a:spAutoFit/>
          </a:bodyPr>
          <a:lstStyle/>
          <a:p>
            <a:pPr algn="ctr"/>
            <a:r>
              <a:rPr lang="en-US" sz="600" dirty="0">
                <a:solidFill>
                  <a:srgbClr val="E7E6E6"/>
                </a:solidFill>
              </a:rPr>
              <a:t>Privileged &amp; Confidential</a:t>
            </a:r>
          </a:p>
        </p:txBody>
      </p:sp>
      <p:sp>
        <p:nvSpPr>
          <p:cNvPr id="8" name="Slide Number Placeholder 5">
            <a:extLst>
              <a:ext uri="{FF2B5EF4-FFF2-40B4-BE49-F238E27FC236}">
                <a16:creationId xmlns:a16="http://schemas.microsoft.com/office/drawing/2014/main" id="{8020121E-68DA-BC4D-9B5C-4808E1812044}"/>
              </a:ext>
            </a:extLst>
          </p:cNvPr>
          <p:cNvSpPr txBox="1">
            <a:spLocks/>
          </p:cNvSpPr>
          <p:nvPr userDrawn="1"/>
        </p:nvSpPr>
        <p:spPr>
          <a:xfrm>
            <a:off x="605536" y="6400803"/>
            <a:ext cx="1341120" cy="238125"/>
          </a:xfrm>
          <a:prstGeom prst="rect">
            <a:avLst/>
          </a:prstGeom>
        </p:spPr>
        <p:txBody>
          <a:bodyPr lIns="0" tIns="0" rIns="0" bIns="0" anchor="b"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750" smtClean="0">
                <a:solidFill>
                  <a:srgbClr val="6E6E6E"/>
                </a:solidFill>
                <a:latin typeface="Arial" panose="020B0604020202020204" pitchFamily="34" charset="0"/>
                <a:ea typeface="Centene Sans Reg" charset="0"/>
                <a:cs typeface="Arial" panose="020B0604020202020204" pitchFamily="34" charset="0"/>
              </a:rPr>
              <a:pPr algn="l">
                <a:defRPr/>
              </a:pPr>
              <a:t>12/20/2024</a:t>
            </a:fld>
            <a:endParaRPr lang="en-US" sz="750" dirty="0">
              <a:solidFill>
                <a:srgbClr val="6E6E6E"/>
              </a:solidFill>
              <a:latin typeface="Arial" panose="020B0604020202020204" pitchFamily="34" charset="0"/>
              <a:ea typeface="Centene Sans Reg" charset="0"/>
              <a:cs typeface="Arial" panose="020B0604020202020204" pitchFamily="34" charset="0"/>
            </a:endParaRPr>
          </a:p>
        </p:txBody>
      </p:sp>
      <p:sp>
        <p:nvSpPr>
          <p:cNvPr id="9" name="Slide Number Placeholder 3">
            <a:extLst>
              <a:ext uri="{FF2B5EF4-FFF2-40B4-BE49-F238E27FC236}">
                <a16:creationId xmlns:a16="http://schemas.microsoft.com/office/drawing/2014/main" id="{FFB6F8D9-109E-8E42-9B29-08985470B5F8}"/>
              </a:ext>
            </a:extLst>
          </p:cNvPr>
          <p:cNvSpPr>
            <a:spLocks noGrp="1"/>
          </p:cNvSpPr>
          <p:nvPr>
            <p:ph type="sldNum" sz="quarter" idx="4"/>
          </p:nvPr>
        </p:nvSpPr>
        <p:spPr>
          <a:xfrm>
            <a:off x="10566401" y="6400803"/>
            <a:ext cx="1222003" cy="238125"/>
          </a:xfrm>
          <a:prstGeom prst="rect">
            <a:avLst/>
          </a:prstGeom>
        </p:spPr>
        <p:txBody>
          <a:bodyPr lIns="0" tIns="0" rIns="0" bIns="0" anchor="b" anchorCtr="0"/>
          <a:lstStyle>
            <a:lvl1pPr algn="r">
              <a:defRPr sz="750">
                <a:solidFill>
                  <a:srgbClr val="6E6E6E"/>
                </a:solidFill>
              </a:defRPr>
            </a:lvl1pPr>
          </a:lstStyle>
          <a:p>
            <a:fld id="{5D6A1D68-CA34-4E7F-99D4-0766B53ADE06}" type="slidenum">
              <a:rPr lang="en-US" smtClean="0"/>
              <a:pPr/>
              <a:t>‹#›</a:t>
            </a:fld>
            <a:endParaRPr lang="en-US" dirty="0"/>
          </a:p>
        </p:txBody>
      </p:sp>
    </p:spTree>
    <p:extLst>
      <p:ext uri="{BB962C8B-B14F-4D97-AF65-F5344CB8AC3E}">
        <p14:creationId xmlns:p14="http://schemas.microsoft.com/office/powerpoint/2010/main" val="97333164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4" orient="horz" pos="45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612415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BA292D-837C-4E00-9D06-2273FE2DC2B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00660" y="51963"/>
            <a:ext cx="3154680" cy="1628223"/>
          </a:xfrm>
          <a:prstGeom prst="rect">
            <a:avLst/>
          </a:prstGeom>
        </p:spPr>
      </p:pic>
    </p:spTree>
    <p:extLst>
      <p:ext uri="{BB962C8B-B14F-4D97-AF65-F5344CB8AC3E}">
        <p14:creationId xmlns:p14="http://schemas.microsoft.com/office/powerpoint/2010/main" val="8609061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2">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3075" y="320675"/>
            <a:ext cx="5534026" cy="4344843"/>
          </a:xfrm>
          <a:prstGeom prst="rect">
            <a:avLst/>
          </a:prstGeom>
        </p:spPr>
        <p:txBody>
          <a:bodyPr vert="horz" lIns="0" tIns="50292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Title Placeholder 7"/>
          <p:cNvSpPr>
            <a:spLocks noGrp="1"/>
          </p:cNvSpPr>
          <p:nvPr>
            <p:ph type="title"/>
          </p:nvPr>
        </p:nvSpPr>
        <p:spPr>
          <a:xfrm>
            <a:off x="449262" y="320675"/>
            <a:ext cx="3609975" cy="3067237"/>
          </a:xfrm>
          <a:prstGeom prst="rect">
            <a:avLst/>
          </a:prstGeom>
        </p:spPr>
        <p:txBody>
          <a:bodyPr vert="horz" lIns="0" tIns="274320" rIns="0" bIns="0" rtlCol="0" anchor="t" anchorCtr="0">
            <a:noAutofit/>
          </a:bodyPr>
          <a:lstStyle/>
          <a:p>
            <a:r>
              <a:rPr lang="en-US" dirty="0"/>
              <a:t>Click to edit Master title style</a:t>
            </a:r>
          </a:p>
        </p:txBody>
      </p:sp>
      <p:sp>
        <p:nvSpPr>
          <p:cNvPr id="7"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6C43FBB9-E17E-4FB9-98CD-F224C55545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7940049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userDrawn="1">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6" name="Graphic 5">
            <a:extLst>
              <a:ext uri="{FF2B5EF4-FFF2-40B4-BE49-F238E27FC236}">
                <a16:creationId xmlns:a16="http://schemas.microsoft.com/office/drawing/2014/main" id="{76F0D6C4-2DA4-4CD6-8E8A-2BEC752FDD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352476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B3B0389-8196-4E5C-B9A8-4723D80BA16B}"/>
              </a:ext>
            </a:extLst>
          </p:cNvPr>
          <p:cNvSpPr>
            <a:spLocks/>
          </p:cNvSpPr>
          <p:nvPr userDrawn="1"/>
        </p:nvSpPr>
        <p:spPr bwMode="auto">
          <a:xfrm>
            <a:off x="7594600" y="0"/>
            <a:ext cx="4597400" cy="4216400"/>
          </a:xfrm>
          <a:custGeom>
            <a:avLst/>
            <a:gdLst>
              <a:gd name="T0" fmla="*/ 0 w 962"/>
              <a:gd name="T1" fmla="*/ 0 h 891"/>
              <a:gd name="T2" fmla="*/ 0 w 962"/>
              <a:gd name="T3" fmla="*/ 818 h 891"/>
              <a:gd name="T4" fmla="*/ 79 w 962"/>
              <a:gd name="T5" fmla="*/ 884 h 891"/>
              <a:gd name="T6" fmla="*/ 962 w 962"/>
              <a:gd name="T7" fmla="*/ 725 h 891"/>
              <a:gd name="T8" fmla="*/ 962 w 962"/>
              <a:gd name="T9" fmla="*/ 0 h 891"/>
              <a:gd name="T10" fmla="*/ 0 w 962"/>
              <a:gd name="T11" fmla="*/ 0 h 891"/>
            </a:gdLst>
            <a:ahLst/>
            <a:cxnLst>
              <a:cxn ang="0">
                <a:pos x="T0" y="T1"/>
              </a:cxn>
              <a:cxn ang="0">
                <a:pos x="T2" y="T3"/>
              </a:cxn>
              <a:cxn ang="0">
                <a:pos x="T4" y="T5"/>
              </a:cxn>
              <a:cxn ang="0">
                <a:pos x="T6" y="T7"/>
              </a:cxn>
              <a:cxn ang="0">
                <a:pos x="T8" y="T9"/>
              </a:cxn>
              <a:cxn ang="0">
                <a:pos x="T10" y="T11"/>
              </a:cxn>
            </a:cxnLst>
            <a:rect l="0" t="0" r="r" b="b"/>
            <a:pathLst>
              <a:path w="962" h="891">
                <a:moveTo>
                  <a:pt x="0" y="0"/>
                </a:moveTo>
                <a:cubicBezTo>
                  <a:pt x="0" y="818"/>
                  <a:pt x="0" y="818"/>
                  <a:pt x="0" y="818"/>
                </a:cubicBezTo>
                <a:cubicBezTo>
                  <a:pt x="0" y="860"/>
                  <a:pt x="38" y="891"/>
                  <a:pt x="79" y="884"/>
                </a:cubicBezTo>
                <a:cubicBezTo>
                  <a:pt x="962" y="725"/>
                  <a:pt x="962" y="725"/>
                  <a:pt x="962" y="725"/>
                </a:cubicBezTo>
                <a:cubicBezTo>
                  <a:pt x="962" y="0"/>
                  <a:pt x="962" y="0"/>
                  <a:pt x="962" y="0"/>
                </a:cubicBezTo>
                <a:lnTo>
                  <a:pt x="0" y="0"/>
                </a:lnTo>
                <a:close/>
              </a:path>
            </a:pathLst>
          </a:custGeom>
          <a:blipFill>
            <a:blip r:embed="rId5"/>
            <a:srcRect/>
            <a:stretch>
              <a:fillRect l="-16496" t="-18292" r="-34758"/>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449263" y="1508125"/>
            <a:ext cx="5532437" cy="2454275"/>
          </a:xfrm>
          <a:prstGeom prst="rect">
            <a:avLst/>
          </a:prstGeom>
        </p:spPr>
        <p:txBody>
          <a:bodyPr vert="horz" lIns="0" tIns="384048" rIns="0" bIns="0" rtlCol="0" anchor="t" anchorCtr="0">
            <a:noAutofit/>
          </a:bodyPr>
          <a:lstStyle/>
          <a:p>
            <a:r>
              <a:rPr lang="en-US" dirty="0"/>
              <a:t>Click to edit Master title style</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A517C67B-F139-4B04-A870-74813EE078B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8471351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mj-lt"/>
          <a:ea typeface="Calibri" charset="0"/>
          <a:cs typeface="Calibri" charset="0"/>
        </a:defRPr>
      </a:lvl1pPr>
    </p:titleStyle>
    <p:body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8889544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7" r:id="rId9"/>
    <p:sldLayoutId id="2147483688"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10066338" y="6070399"/>
            <a:ext cx="1684337" cy="368036"/>
          </a:xfrm>
          <a:prstGeom prst="rect">
            <a:avLst/>
          </a:prstGeom>
        </p:spPr>
        <p:txBody>
          <a:bodyPr vert="horz" lIns="0" tIns="0" rIns="0" bIns="0" rtlCol="0" anchor="b" anchorCtr="0"/>
          <a:lstStyle>
            <a:lvl1pPr algn="r">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pic>
        <p:nvPicPr>
          <p:cNvPr id="9" name="Graphic 8">
            <a:extLst>
              <a:ext uri="{FF2B5EF4-FFF2-40B4-BE49-F238E27FC236}">
                <a16:creationId xmlns:a16="http://schemas.microsoft.com/office/drawing/2014/main" id="{771FC94F-2989-491A-805E-9F32C2E182A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513036" y="675440"/>
            <a:ext cx="1938242" cy="764096"/>
          </a:xfrm>
          <a:prstGeom prst="rect">
            <a:avLst/>
          </a:prstGeom>
        </p:spPr>
      </p:pic>
    </p:spTree>
    <p:extLst>
      <p:ext uri="{BB962C8B-B14F-4D97-AF65-F5344CB8AC3E}">
        <p14:creationId xmlns:p14="http://schemas.microsoft.com/office/powerpoint/2010/main" val="9294247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spcAft>
          <a:spcPts val="500"/>
        </a:spcAft>
        <a:buFontTx/>
        <a:buNone/>
        <a:defRPr sz="2000" kern="1200">
          <a:solidFill>
            <a:srgbClr val="33006F"/>
          </a:solidFill>
          <a:latin typeface="+mn-lt"/>
          <a:ea typeface="+mn-ea"/>
          <a:cs typeface="+mn-cs"/>
        </a:defRPr>
      </a:lvl2pPr>
      <a:lvl3pPr marL="127000" indent="-127000" algn="l" defTabSz="914400" rtl="0" eaLnBrk="1" latinLnBrk="0" hangingPunct="1">
        <a:lnSpc>
          <a:spcPct val="90000"/>
        </a:lnSpc>
        <a:spcBef>
          <a:spcPts val="500"/>
        </a:spcBef>
        <a:spcAft>
          <a:spcPts val="500"/>
        </a:spcAft>
        <a:buFont typeface="Arial" charset="0"/>
        <a:buChar char="•"/>
        <a:tabLst/>
        <a:defRPr sz="2000" kern="1200">
          <a:solidFill>
            <a:srgbClr val="303E47"/>
          </a:solidFill>
          <a:latin typeface="+mn-lt"/>
          <a:ea typeface="+mn-ea"/>
          <a:cs typeface="+mn-cs"/>
        </a:defRPr>
      </a:lvl3pPr>
      <a:lvl4pPr marL="320040" indent="-137160"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4pPr>
      <a:lvl5pPr marL="461963"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5pPr>
      <a:lvl6pPr marL="625475"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6pPr>
      <a:lvl7pPr marL="798513"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7pPr>
      <a:lvl8pPr marL="971550"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8pPr>
      <a:lvl9pPr marL="1146175" indent="-136525" algn="l" defTabSz="914400" rtl="0" eaLnBrk="1" latinLnBrk="0" hangingPunct="1">
        <a:lnSpc>
          <a:spcPct val="90000"/>
        </a:lnSpc>
        <a:spcBef>
          <a:spcPts val="500"/>
        </a:spcBef>
        <a:spcAft>
          <a:spcPts val="500"/>
        </a:spcAft>
        <a:buFont typeface=".AppleSystemUIFont" charset="-120"/>
        <a:buChar char="-"/>
        <a:defRPr sz="1800" kern="1200">
          <a:solidFill>
            <a:srgbClr val="303E4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C5B3D7-C240-49BE-919E-3DACA7FA157E}"/>
              </a:ext>
            </a:extLst>
          </p:cNvPr>
          <p:cNvGrpSpPr>
            <a:grpSpLocks noChangeAspect="1"/>
          </p:cNvGrpSpPr>
          <p:nvPr userDrawn="1"/>
        </p:nvGrpSpPr>
        <p:grpSpPr bwMode="auto">
          <a:xfrm>
            <a:off x="0" y="-1"/>
            <a:ext cx="12192000" cy="6858001"/>
            <a:chOff x="4" y="0"/>
            <a:chExt cx="7672" cy="4320"/>
          </a:xfrm>
        </p:grpSpPr>
        <p:sp>
          <p:nvSpPr>
            <p:cNvPr id="6" name="AutoShape 3">
              <a:extLst>
                <a:ext uri="{FF2B5EF4-FFF2-40B4-BE49-F238E27FC236}">
                  <a16:creationId xmlns:a16="http://schemas.microsoft.com/office/drawing/2014/main" id="{2E27FAD7-DF5F-4C04-875D-C60BEBF22523}"/>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a:extLst>
                <a:ext uri="{FF2B5EF4-FFF2-40B4-BE49-F238E27FC236}">
                  <a16:creationId xmlns:a16="http://schemas.microsoft.com/office/drawing/2014/main" id="{0549A866-8AB6-4FC5-A0B1-7D409CA8BCAF}"/>
                </a:ext>
              </a:extLst>
            </p:cNvPr>
            <p:cNvSpPr>
              <a:spLocks noChangeArrowheads="1"/>
            </p:cNvSpPr>
            <p:nvPr userDrawn="1"/>
          </p:nvSpPr>
          <p:spPr bwMode="auto">
            <a:xfrm>
              <a:off x="4" y="0"/>
              <a:ext cx="7672"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AC000B10-E661-4CD4-A054-FD6D02F6D140}"/>
                </a:ext>
              </a:extLst>
            </p:cNvPr>
            <p:cNvSpPr>
              <a:spLocks/>
            </p:cNvSpPr>
            <p:nvPr userDrawn="1"/>
          </p:nvSpPr>
          <p:spPr bwMode="auto">
            <a:xfrm>
              <a:off x="1601" y="279"/>
              <a:ext cx="6075" cy="4041"/>
            </a:xfrm>
            <a:custGeom>
              <a:avLst/>
              <a:gdLst>
                <a:gd name="T0" fmla="*/ 2027 w 2027"/>
                <a:gd name="T1" fmla="*/ 0 h 1347"/>
                <a:gd name="T2" fmla="*/ 72 w 2027"/>
                <a:gd name="T3" fmla="*/ 173 h 1347"/>
                <a:gd name="T4" fmla="*/ 0 w 2027"/>
                <a:gd name="T5" fmla="*/ 251 h 1347"/>
                <a:gd name="T6" fmla="*/ 0 w 2027"/>
                <a:gd name="T7" fmla="*/ 1347 h 1347"/>
                <a:gd name="T8" fmla="*/ 2027 w 2027"/>
                <a:gd name="T9" fmla="*/ 1347 h 1347"/>
                <a:gd name="T10" fmla="*/ 2027 w 2027"/>
                <a:gd name="T11" fmla="*/ 0 h 1347"/>
              </a:gdLst>
              <a:ahLst/>
              <a:cxnLst>
                <a:cxn ang="0">
                  <a:pos x="T0" y="T1"/>
                </a:cxn>
                <a:cxn ang="0">
                  <a:pos x="T2" y="T3"/>
                </a:cxn>
                <a:cxn ang="0">
                  <a:pos x="T4" y="T5"/>
                </a:cxn>
                <a:cxn ang="0">
                  <a:pos x="T6" y="T7"/>
                </a:cxn>
                <a:cxn ang="0">
                  <a:pos x="T8" y="T9"/>
                </a:cxn>
                <a:cxn ang="0">
                  <a:pos x="T10" y="T11"/>
                </a:cxn>
              </a:cxnLst>
              <a:rect l="0" t="0" r="r" b="b"/>
              <a:pathLst>
                <a:path w="2027" h="1347">
                  <a:moveTo>
                    <a:pt x="2027" y="0"/>
                  </a:moveTo>
                  <a:cubicBezTo>
                    <a:pt x="72" y="173"/>
                    <a:pt x="72" y="173"/>
                    <a:pt x="72" y="173"/>
                  </a:cubicBezTo>
                  <a:cubicBezTo>
                    <a:pt x="31" y="176"/>
                    <a:pt x="0" y="210"/>
                    <a:pt x="0" y="251"/>
                  </a:cubicBezTo>
                  <a:cubicBezTo>
                    <a:pt x="0" y="1347"/>
                    <a:pt x="0" y="1347"/>
                    <a:pt x="0" y="1347"/>
                  </a:cubicBezTo>
                  <a:cubicBezTo>
                    <a:pt x="2027" y="1347"/>
                    <a:pt x="2027" y="1347"/>
                    <a:pt x="2027" y="1347"/>
                  </a:cubicBezTo>
                  <a:lnTo>
                    <a:pt x="2027" y="0"/>
                  </a:lnTo>
                  <a:close/>
                </a:path>
              </a:pathLst>
            </a:custGeom>
            <a:solidFill>
              <a:srgbClr val="0092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FF2102F1-530B-491E-B534-5B7B1346016C}"/>
                </a:ext>
              </a:extLst>
            </p:cNvPr>
            <p:cNvSpPr>
              <a:spLocks/>
            </p:cNvSpPr>
            <p:nvPr userDrawn="1"/>
          </p:nvSpPr>
          <p:spPr bwMode="auto">
            <a:xfrm>
              <a:off x="4" y="1341"/>
              <a:ext cx="1903" cy="2979"/>
            </a:xfrm>
            <a:custGeom>
              <a:avLst/>
              <a:gdLst>
                <a:gd name="T0" fmla="*/ 0 w 635"/>
                <a:gd name="T1" fmla="*/ 0 h 993"/>
                <a:gd name="T2" fmla="*/ 563 w 635"/>
                <a:gd name="T3" fmla="*/ 48 h 993"/>
                <a:gd name="T4" fmla="*/ 635 w 635"/>
                <a:gd name="T5" fmla="*/ 127 h 993"/>
                <a:gd name="T6" fmla="*/ 635 w 635"/>
                <a:gd name="T7" fmla="*/ 993 h 993"/>
                <a:gd name="T8" fmla="*/ 0 w 635"/>
                <a:gd name="T9" fmla="*/ 993 h 993"/>
                <a:gd name="T10" fmla="*/ 0 w 635"/>
                <a:gd name="T11" fmla="*/ 0 h 993"/>
              </a:gdLst>
              <a:ahLst/>
              <a:cxnLst>
                <a:cxn ang="0">
                  <a:pos x="T0" y="T1"/>
                </a:cxn>
                <a:cxn ang="0">
                  <a:pos x="T2" y="T3"/>
                </a:cxn>
                <a:cxn ang="0">
                  <a:pos x="T4" y="T5"/>
                </a:cxn>
                <a:cxn ang="0">
                  <a:pos x="T6" y="T7"/>
                </a:cxn>
                <a:cxn ang="0">
                  <a:pos x="T8" y="T9"/>
                </a:cxn>
                <a:cxn ang="0">
                  <a:pos x="T10" y="T11"/>
                </a:cxn>
              </a:cxnLst>
              <a:rect l="0" t="0" r="r" b="b"/>
              <a:pathLst>
                <a:path w="635" h="993">
                  <a:moveTo>
                    <a:pt x="0" y="0"/>
                  </a:moveTo>
                  <a:cubicBezTo>
                    <a:pt x="563" y="48"/>
                    <a:pt x="563" y="48"/>
                    <a:pt x="563" y="48"/>
                  </a:cubicBezTo>
                  <a:cubicBezTo>
                    <a:pt x="603" y="52"/>
                    <a:pt x="635" y="86"/>
                    <a:pt x="635" y="127"/>
                  </a:cubicBezTo>
                  <a:cubicBezTo>
                    <a:pt x="635" y="993"/>
                    <a:pt x="635" y="993"/>
                    <a:pt x="635" y="993"/>
                  </a:cubicBezTo>
                  <a:cubicBezTo>
                    <a:pt x="0" y="993"/>
                    <a:pt x="0" y="993"/>
                    <a:pt x="0" y="993"/>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CBF87D6B-477D-4791-BF01-D74F7A09D9E3}"/>
                </a:ext>
              </a:extLst>
            </p:cNvPr>
            <p:cNvSpPr>
              <a:spLocks/>
            </p:cNvSpPr>
            <p:nvPr userDrawn="1"/>
          </p:nvSpPr>
          <p:spPr bwMode="auto">
            <a:xfrm>
              <a:off x="1601" y="1479"/>
              <a:ext cx="306" cy="2841"/>
            </a:xfrm>
            <a:custGeom>
              <a:avLst/>
              <a:gdLst>
                <a:gd name="T0" fmla="*/ 102 w 102"/>
                <a:gd name="T1" fmla="*/ 81 h 947"/>
                <a:gd name="T2" fmla="*/ 30 w 102"/>
                <a:gd name="T3" fmla="*/ 2 h 947"/>
                <a:gd name="T4" fmla="*/ 0 w 102"/>
                <a:gd name="T5" fmla="*/ 0 h 947"/>
                <a:gd name="T6" fmla="*/ 0 w 102"/>
                <a:gd name="T7" fmla="*/ 947 h 947"/>
                <a:gd name="T8" fmla="*/ 102 w 102"/>
                <a:gd name="T9" fmla="*/ 947 h 947"/>
                <a:gd name="T10" fmla="*/ 102 w 102"/>
                <a:gd name="T11" fmla="*/ 81 h 947"/>
              </a:gdLst>
              <a:ahLst/>
              <a:cxnLst>
                <a:cxn ang="0">
                  <a:pos x="T0" y="T1"/>
                </a:cxn>
                <a:cxn ang="0">
                  <a:pos x="T2" y="T3"/>
                </a:cxn>
                <a:cxn ang="0">
                  <a:pos x="T4" y="T5"/>
                </a:cxn>
                <a:cxn ang="0">
                  <a:pos x="T6" y="T7"/>
                </a:cxn>
                <a:cxn ang="0">
                  <a:pos x="T8" y="T9"/>
                </a:cxn>
                <a:cxn ang="0">
                  <a:pos x="T10" y="T11"/>
                </a:cxn>
              </a:cxnLst>
              <a:rect l="0" t="0" r="r" b="b"/>
              <a:pathLst>
                <a:path w="102" h="947">
                  <a:moveTo>
                    <a:pt x="102" y="81"/>
                  </a:moveTo>
                  <a:cubicBezTo>
                    <a:pt x="102" y="40"/>
                    <a:pt x="70" y="6"/>
                    <a:pt x="30" y="2"/>
                  </a:cubicBezTo>
                  <a:cubicBezTo>
                    <a:pt x="0" y="0"/>
                    <a:pt x="0" y="0"/>
                    <a:pt x="0" y="0"/>
                  </a:cubicBezTo>
                  <a:cubicBezTo>
                    <a:pt x="0" y="947"/>
                    <a:pt x="0" y="947"/>
                    <a:pt x="0" y="947"/>
                  </a:cubicBezTo>
                  <a:cubicBezTo>
                    <a:pt x="102" y="947"/>
                    <a:pt x="102" y="947"/>
                    <a:pt x="102" y="947"/>
                  </a:cubicBezTo>
                  <a:lnTo>
                    <a:pt x="102" y="81"/>
                  </a:ln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itle Placeholder 2"/>
          <p:cNvSpPr>
            <a:spLocks noGrp="1"/>
          </p:cNvSpPr>
          <p:nvPr>
            <p:ph type="title"/>
          </p:nvPr>
        </p:nvSpPr>
        <p:spPr>
          <a:xfrm>
            <a:off x="4283075" y="2054224"/>
            <a:ext cx="7467600" cy="3571875"/>
          </a:xfrm>
          <a:prstGeom prst="rect">
            <a:avLst/>
          </a:prstGeom>
        </p:spPr>
        <p:txBody>
          <a:bodyPr vert="horz" lIns="0" tIns="0" rIns="0" bIns="0" rtlCol="0" anchor="t" anchorCtr="0">
            <a:noAutofit/>
          </a:bodyPr>
          <a:lstStyle/>
          <a:p>
            <a:r>
              <a:rPr lang="en-US" dirty="0"/>
              <a:t>Click to edit Master title style </a:t>
            </a:r>
          </a:p>
        </p:txBody>
      </p:sp>
      <p:sp>
        <p:nvSpPr>
          <p:cNvPr id="7"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bg1"/>
                </a:solidFill>
              </a:defRPr>
            </a:lvl1pPr>
            <a:lvl2pPr marL="0" indent="0">
              <a:tabLst/>
              <a:defRPr sz="1200">
                <a:solidFill>
                  <a:schemeClr val="bg1"/>
                </a:solidFill>
              </a:defRPr>
            </a:lvl2pPr>
            <a:lvl3pPr marL="0" indent="0">
              <a:tabLst/>
              <a:defRPr sz="1200">
                <a:solidFill>
                  <a:schemeClr val="bg1"/>
                </a:solidFill>
              </a:defRPr>
            </a:lvl3pPr>
            <a:lvl4pPr marL="0" indent="0">
              <a:tabLst/>
              <a:defRPr sz="1200">
                <a:solidFill>
                  <a:schemeClr val="bg1"/>
                </a:solidFill>
              </a:defRPr>
            </a:lvl4pPr>
            <a:lvl5pPr marL="0" indent="0">
              <a:tabLst/>
              <a:defRPr sz="1200">
                <a:solidFill>
                  <a:schemeClr val="bg1"/>
                </a:solidFill>
              </a:defRPr>
            </a:lvl5pPr>
            <a:lvl6pPr marL="4763" indent="0">
              <a:tabLst/>
              <a:defRPr sz="1200">
                <a:solidFill>
                  <a:schemeClr val="bg1"/>
                </a:solidFill>
              </a:defRPr>
            </a:lvl6pPr>
            <a:lvl7pPr marL="4763" indent="0">
              <a:tabLst/>
              <a:defRPr sz="1200">
                <a:solidFill>
                  <a:schemeClr val="bg1"/>
                </a:solidFill>
              </a:defRPr>
            </a:lvl7pPr>
            <a:lvl8pPr marL="4763" indent="0">
              <a:tabLst/>
              <a:defRPr sz="1200">
                <a:solidFill>
                  <a:schemeClr val="bg1"/>
                </a:solidFill>
              </a:defRPr>
            </a:lvl8pPr>
            <a:lvl9pPr marL="4763" indent="-4763">
              <a:tabLst/>
              <a:defRPr sz="1200">
                <a:solidFill>
                  <a:schemeClr val="bg1"/>
                </a:solidFill>
              </a:defRPr>
            </a:lvl9pPr>
          </a:lstStyle>
          <a:p>
            <a:pPr lvl="8"/>
            <a:fld id="{FB2B8EC1-6F45-9F41-A99F-DC91EFBF1972}" type="slidenum">
              <a:rPr lang="en-US" smtClean="0"/>
              <a:pPr lvl="8"/>
              <a:t>‹#›</a:t>
            </a:fld>
            <a:endParaRPr lang="en-US" dirty="0"/>
          </a:p>
        </p:txBody>
      </p:sp>
      <p:sp>
        <p:nvSpPr>
          <p:cNvPr id="8"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bg1"/>
                </a:solidFill>
              </a:defRPr>
            </a:lvl1pPr>
            <a:lvl2pPr marL="4763" indent="0" algn="ctr">
              <a:tabLst/>
              <a:defRPr sz="1200">
                <a:solidFill>
                  <a:schemeClr val="bg1"/>
                </a:solidFill>
              </a:defRPr>
            </a:lvl2pPr>
            <a:lvl3pPr marL="4763" indent="0" algn="ctr">
              <a:tabLst/>
              <a:defRPr sz="1200">
                <a:solidFill>
                  <a:schemeClr val="bg1"/>
                </a:solidFill>
              </a:defRPr>
            </a:lvl3pPr>
            <a:lvl4pPr marL="4763" indent="0" algn="ctr">
              <a:tabLst/>
              <a:defRPr sz="1200">
                <a:solidFill>
                  <a:schemeClr val="bg1"/>
                </a:solidFill>
              </a:defRPr>
            </a:lvl4pPr>
            <a:lvl5pPr marL="4763" indent="0" algn="ctr">
              <a:tabLst/>
              <a:defRPr sz="1200">
                <a:solidFill>
                  <a:schemeClr val="bg1"/>
                </a:solidFill>
              </a:defRPr>
            </a:lvl5pPr>
            <a:lvl6pPr marL="4763" indent="0" algn="ctr">
              <a:tabLst/>
              <a:defRPr sz="1200">
                <a:solidFill>
                  <a:schemeClr val="bg1"/>
                </a:solidFill>
              </a:defRPr>
            </a:lvl6pPr>
            <a:lvl7pPr marL="4763" indent="0" algn="ctr">
              <a:tabLst/>
              <a:defRPr sz="1200">
                <a:solidFill>
                  <a:schemeClr val="bg1"/>
                </a:solidFill>
              </a:defRPr>
            </a:lvl7pPr>
            <a:lvl8pPr marL="4763" indent="0" algn="ctr">
              <a:tabLst/>
              <a:defRPr sz="1200">
                <a:solidFill>
                  <a:schemeClr val="bg1"/>
                </a:solidFill>
              </a:defRPr>
            </a:lvl8pPr>
            <a:lvl9pPr marL="4763" indent="0" algn="ctr">
              <a:tabLst/>
              <a:defRPr sz="1200">
                <a:solidFill>
                  <a:schemeClr val="bg1"/>
                </a:solidFill>
              </a:defRPr>
            </a:lvl9pPr>
          </a:lstStyle>
          <a:p>
            <a:endParaRPr lang="en-US" dirty="0"/>
          </a:p>
        </p:txBody>
      </p:sp>
      <p:pic>
        <p:nvPicPr>
          <p:cNvPr id="14" name="Graphic 13">
            <a:extLst>
              <a:ext uri="{FF2B5EF4-FFF2-40B4-BE49-F238E27FC236}">
                <a16:creationId xmlns:a16="http://schemas.microsoft.com/office/drawing/2014/main" id="{EA601DC6-5878-4B80-8D71-1659A5E4D99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85436" y="5820088"/>
            <a:ext cx="1938242" cy="764096"/>
          </a:xfrm>
          <a:prstGeom prst="rect">
            <a:avLst/>
          </a:prstGeom>
        </p:spPr>
      </p:pic>
    </p:spTree>
    <p:extLst>
      <p:ext uri="{BB962C8B-B14F-4D97-AF65-F5344CB8AC3E}">
        <p14:creationId xmlns:p14="http://schemas.microsoft.com/office/powerpoint/2010/main" val="4178634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8" userDrawn="1">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sp>
        <p:nvSpPr>
          <p:cNvPr id="6"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3" name="Title Placeholder 2"/>
          <p:cNvSpPr>
            <a:spLocks noGrp="1"/>
          </p:cNvSpPr>
          <p:nvPr>
            <p:ph type="title"/>
          </p:nvPr>
        </p:nvSpPr>
        <p:spPr>
          <a:xfrm>
            <a:off x="449263" y="320676"/>
            <a:ext cx="9367837" cy="1187449"/>
          </a:xfrm>
          <a:prstGeom prst="rect">
            <a:avLst/>
          </a:prstGeom>
        </p:spPr>
        <p:txBody>
          <a:bodyPr vert="horz" lIns="0" tIns="0" rIns="0" bIns="0" rtlCol="0" anchor="t" anchorCtr="0">
            <a:noAutofit/>
          </a:bodyPr>
          <a:lstStyle/>
          <a:p>
            <a:r>
              <a:rPr lang="en-US" dirty="0"/>
              <a:t>Click to edit Master title style </a:t>
            </a:r>
          </a:p>
        </p:txBody>
      </p:sp>
      <p:pic>
        <p:nvPicPr>
          <p:cNvPr id="8" name="Graphic 7">
            <a:extLst>
              <a:ext uri="{FF2B5EF4-FFF2-40B4-BE49-F238E27FC236}">
                <a16:creationId xmlns:a16="http://schemas.microsoft.com/office/drawing/2014/main" id="{6FB59E9C-D7C9-4EEC-84BA-4202187FFB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28781765"/>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14400" rtl="0" eaLnBrk="1" latinLnBrk="0" hangingPunct="1">
        <a:lnSpc>
          <a:spcPct val="90000"/>
        </a:lnSpc>
        <a:spcBef>
          <a:spcPct val="0"/>
        </a:spcBef>
        <a:buNone/>
        <a:defRPr sz="3600" b="0" i="0" kern="1200">
          <a:solidFill>
            <a:srgbClr val="330072"/>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morialcareselecthealthplan.org/providerresources" TargetMode="External"/><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074" y="2824223"/>
            <a:ext cx="7181045" cy="2801876"/>
          </a:xfrm>
          <a:prstGeom prst="rect">
            <a:avLst/>
          </a:prstGeom>
        </p:spPr>
        <p:txBody>
          <a:bodyPr/>
          <a:lstStyle/>
          <a:p>
            <a:r>
              <a:rPr lang="en-US" b="1" dirty="0">
                <a:latin typeface="Calibri Light" panose="020F0302020204030204" pitchFamily="34" charset="0"/>
                <a:cs typeface="Calibri Light" panose="020F0302020204030204" pitchFamily="34" charset="0"/>
              </a:rPr>
              <a:t>Initial Health Assessment </a:t>
            </a:r>
            <a:br>
              <a:rPr lang="en-US" b="1" dirty="0">
                <a:latin typeface="Calibri Light" panose="020F0302020204030204" pitchFamily="34" charset="0"/>
                <a:cs typeface="Calibri Light" panose="020F0302020204030204" pitchFamily="34" charset="0"/>
              </a:rPr>
            </a:br>
            <a:r>
              <a:rPr lang="en-US" b="1" dirty="0">
                <a:latin typeface="Calibri Light" panose="020F0302020204030204" pitchFamily="34" charset="0"/>
                <a:cs typeface="Calibri Light" panose="020F0302020204030204" pitchFamily="34" charset="0"/>
              </a:rPr>
              <a:t>(IHA) Provider Training</a:t>
            </a:r>
          </a:p>
        </p:txBody>
      </p:sp>
      <p:sp>
        <p:nvSpPr>
          <p:cNvPr id="5" name="Text Placeholder 4"/>
          <p:cNvSpPr>
            <a:spLocks noGrp="1"/>
          </p:cNvSpPr>
          <p:nvPr>
            <p:ph type="body" sz="quarter" idx="10"/>
          </p:nvPr>
        </p:nvSpPr>
        <p:spPr>
          <a:xfrm>
            <a:off x="8324050" y="5649150"/>
            <a:ext cx="3639991" cy="768267"/>
          </a:xfrm>
          <a:prstGeom prst="rect">
            <a:avLst/>
          </a:prstGeom>
        </p:spPr>
        <p:txBody>
          <a:bodyPr/>
          <a:lstStyle/>
          <a:p>
            <a:r>
              <a:rPr lang="en-US" i="1" dirty="0">
                <a:solidFill>
                  <a:schemeClr val="tx1"/>
                </a:solidFill>
              </a:rPr>
              <a:t>Quality Management Department </a:t>
            </a:r>
          </a:p>
          <a:p>
            <a:r>
              <a:rPr lang="en-US" i="1" dirty="0">
                <a:solidFill>
                  <a:schemeClr val="tx1"/>
                </a:solidFill>
              </a:rPr>
              <a:t>January 2025</a:t>
            </a:r>
          </a:p>
        </p:txBody>
      </p:sp>
    </p:spTree>
    <p:extLst>
      <p:ext uri="{BB962C8B-B14F-4D97-AF65-F5344CB8AC3E}">
        <p14:creationId xmlns:p14="http://schemas.microsoft.com/office/powerpoint/2010/main" val="141617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10</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449263" y="1928500"/>
            <a:ext cx="8929629" cy="3746020"/>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Clr>
                <a:srgbClr val="004879"/>
              </a:buClr>
              <a:buNone/>
            </a:pPr>
            <a:r>
              <a:rPr lang="en-US" sz="2000" b="1" dirty="0">
                <a:solidFill>
                  <a:srgbClr val="FF0000"/>
                </a:solidFill>
                <a:latin typeface="Calibri" panose="020F0502020204030204" pitchFamily="34" charset="0"/>
                <a:cs typeface="Calibri" panose="020F0502020204030204" pitchFamily="34" charset="0"/>
              </a:rPr>
              <a:t>The following regulatory and contractual requirements, and all age/gender-related requirements for members under age 21 and those age 21 and over: </a:t>
            </a:r>
          </a:p>
          <a:p>
            <a:pPr>
              <a:buClr>
                <a:srgbClr val="004879"/>
              </a:buClr>
            </a:pPr>
            <a:r>
              <a:rPr lang="en-US" sz="2000" dirty="0">
                <a:solidFill>
                  <a:schemeClr val="tx1"/>
                </a:solidFill>
                <a:latin typeface="Calibri" panose="020F0502020204030204" pitchFamily="34" charset="0"/>
                <a:cs typeface="Calibri" panose="020F0502020204030204" pitchFamily="34" charset="0"/>
              </a:rPr>
              <a:t> All gender-specific, age-related screenings are present.</a:t>
            </a:r>
          </a:p>
          <a:p>
            <a:pPr>
              <a:buClr>
                <a:srgbClr val="004879"/>
              </a:buClr>
            </a:pPr>
            <a:r>
              <a:rPr lang="en-US" sz="2000" dirty="0">
                <a:solidFill>
                  <a:schemeClr val="tx1"/>
                </a:solidFill>
                <a:latin typeface="Calibri" panose="020F0502020204030204" pitchFamily="34" charset="0"/>
                <a:cs typeface="Calibri" panose="020F0502020204030204" pitchFamily="34" charset="0"/>
              </a:rPr>
              <a:t> For members under 21 years of age, the medical record includes a documented age-appropriate assessment per the American Academy of Pediatrics (AAP) and California Child Health and Disability Prevention (CHDP) guidelines and periodicity tables.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documented blood pressure, height, and weight, as age-applicable.</a:t>
            </a:r>
          </a:p>
          <a:p>
            <a:pPr>
              <a:buClr>
                <a:srgbClr val="004879"/>
              </a:buClr>
            </a:pPr>
            <a:r>
              <a:rPr lang="en-US" sz="2000" dirty="0">
                <a:solidFill>
                  <a:schemeClr val="tx1"/>
                </a:solidFill>
                <a:latin typeface="Calibri" panose="020F0502020204030204" pitchFamily="34" charset="0"/>
                <a:cs typeface="Calibri" panose="020F0502020204030204" pitchFamily="34" charset="0"/>
              </a:rPr>
              <a:t> Documented referral to the Women, Infants, and Children (WIC) program for pregnant, breastfeeding, or postpartum women or parent/guardian if applicable</a:t>
            </a:r>
            <a:r>
              <a:rPr lang="en-US" sz="2000" dirty="0">
                <a:solidFill>
                  <a:schemeClr val="tx1"/>
                </a:solidFill>
              </a:rPr>
              <a:t>.</a:t>
            </a:r>
            <a:endParaRPr lang="en-US" sz="20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51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FA78-A259-4E50-A096-67EA50341E8E}"/>
              </a:ext>
            </a:extLst>
          </p:cNvPr>
          <p:cNvSpPr>
            <a:spLocks noGrp="1"/>
          </p:cNvSpPr>
          <p:nvPr>
            <p:ph type="title"/>
          </p:nvPr>
        </p:nvSpPr>
        <p:spPr>
          <a:xfrm>
            <a:off x="449263" y="320676"/>
            <a:ext cx="10864500" cy="1187450"/>
          </a:xfrm>
        </p:spPr>
        <p:txBody>
          <a:bodyPr/>
          <a:lstStyle/>
          <a:p>
            <a:r>
              <a:rPr lang="en-US" sz="4500" b="1" dirty="0">
                <a:solidFill>
                  <a:srgbClr val="FF0000"/>
                </a:solidFill>
              </a:rPr>
              <a:t>2023 Name Change</a:t>
            </a:r>
            <a:r>
              <a:rPr lang="en-US" sz="4500" dirty="0"/>
              <a:t>: Initial Health Appointment</a:t>
            </a:r>
          </a:p>
        </p:txBody>
      </p:sp>
      <p:sp>
        <p:nvSpPr>
          <p:cNvPr id="3" name="Slide Number Placeholder 2">
            <a:extLst>
              <a:ext uri="{FF2B5EF4-FFF2-40B4-BE49-F238E27FC236}">
                <a16:creationId xmlns:a16="http://schemas.microsoft.com/office/drawing/2014/main" id="{707357DE-BE32-490C-B427-4A75979EEE69}"/>
              </a:ext>
            </a:extLst>
          </p:cNvPr>
          <p:cNvSpPr>
            <a:spLocks noGrp="1"/>
          </p:cNvSpPr>
          <p:nvPr>
            <p:ph type="sldNum" sz="quarter" idx="11"/>
          </p:nvPr>
        </p:nvSpPr>
        <p:spPr/>
        <p:txBody>
          <a:bodyPr/>
          <a:lstStyle/>
          <a:p>
            <a:fld id="{FB2B8EC1-6F45-9F41-A99F-DC91EFBF1972}" type="slidenum">
              <a:rPr lang="en-US" smtClean="0"/>
              <a:pPr/>
              <a:t>11</a:t>
            </a:fld>
            <a:endParaRPr lang="en-US" dirty="0"/>
          </a:p>
        </p:txBody>
      </p:sp>
      <p:sp>
        <p:nvSpPr>
          <p:cNvPr id="7" name="TextBox 6">
            <a:extLst>
              <a:ext uri="{FF2B5EF4-FFF2-40B4-BE49-F238E27FC236}">
                <a16:creationId xmlns:a16="http://schemas.microsoft.com/office/drawing/2014/main" id="{A444BAF7-AC24-4DE6-B0A5-EAA566A170E5}"/>
              </a:ext>
            </a:extLst>
          </p:cNvPr>
          <p:cNvSpPr txBox="1"/>
          <p:nvPr/>
        </p:nvSpPr>
        <p:spPr>
          <a:xfrm>
            <a:off x="449263" y="2044120"/>
            <a:ext cx="10607018" cy="3539430"/>
          </a:xfrm>
          <a:prstGeom prst="rect">
            <a:avLst/>
          </a:prstGeom>
          <a:noFill/>
        </p:spPr>
        <p:txBody>
          <a:bodyPr wrap="square">
            <a:spAutoFit/>
          </a:bodyPr>
          <a:lstStyle/>
          <a:p>
            <a:r>
              <a:rPr lang="en-US" sz="2400" b="1" i="0" u="none" strike="noStrike" baseline="0" dirty="0">
                <a:solidFill>
                  <a:srgbClr val="FF0000"/>
                </a:solidFill>
              </a:rPr>
              <a:t>NEW UPDATES</a:t>
            </a:r>
          </a:p>
          <a:p>
            <a:pPr marL="342900" indent="-342900">
              <a:buFont typeface="Arial" panose="020B0604020202020204" pitchFamily="34" charset="0"/>
              <a:buChar char="•"/>
            </a:pPr>
            <a:r>
              <a:rPr lang="en-US" sz="2000" b="0" i="0" u="none" strike="noStrike" baseline="0" dirty="0">
                <a:solidFill>
                  <a:srgbClr val="000000"/>
                </a:solidFill>
              </a:rPr>
              <a:t>As of 2023 the IHA is now called the </a:t>
            </a:r>
            <a:r>
              <a:rPr lang="en-US" sz="2000" b="1" i="0" u="sng" strike="noStrike" baseline="0" dirty="0">
                <a:solidFill>
                  <a:srgbClr val="FF0000"/>
                </a:solidFill>
              </a:rPr>
              <a:t>Initial</a:t>
            </a:r>
            <a:r>
              <a:rPr lang="en-US" sz="2000" b="1" u="sng" dirty="0">
                <a:solidFill>
                  <a:srgbClr val="FF0000"/>
                </a:solidFill>
              </a:rPr>
              <a:t> Health Appointment</a:t>
            </a:r>
            <a:r>
              <a:rPr lang="en-US" sz="2000" dirty="0"/>
              <a:t> previously referred to as the</a:t>
            </a:r>
            <a:r>
              <a:rPr lang="en-US" sz="2000" b="0" i="0" u="none" strike="noStrike" baseline="0" dirty="0">
                <a:solidFill>
                  <a:srgbClr val="000000"/>
                </a:solidFill>
              </a:rPr>
              <a:t> Initial</a:t>
            </a:r>
            <a:r>
              <a:rPr lang="en-US" sz="2000" dirty="0"/>
              <a:t> Health Assessment</a:t>
            </a:r>
          </a:p>
          <a:p>
            <a:endParaRPr lang="en-US" sz="2000" dirty="0"/>
          </a:p>
          <a:p>
            <a:pPr marL="342900" indent="-342900">
              <a:buFont typeface="Arial" panose="020B0604020202020204" pitchFamily="34" charset="0"/>
              <a:buChar char="•"/>
            </a:pPr>
            <a:r>
              <a:rPr lang="en-US" sz="2000" dirty="0"/>
              <a:t>As part of this update, </a:t>
            </a:r>
            <a:r>
              <a:rPr lang="en-US" sz="2000" b="1" u="sng" dirty="0">
                <a:solidFill>
                  <a:srgbClr val="FF0000"/>
                </a:solidFill>
              </a:rPr>
              <a:t>DHCS increased the number of SHA pediatric questionnaires </a:t>
            </a:r>
            <a:r>
              <a:rPr lang="en-US" sz="2000" dirty="0"/>
              <a:t>from four (0–3 years, 4–8 years, 9–11 years, and 12–17 years) to seven (0–6 months, 7–12 months, 1–2 years, 3–4 years, 5–8 years, 9–11 years, and 12–17 years).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addition to the single questionnaire for adults, DHCS created a second questionnaire to address the  needs of seniors, after the mandatory enrollment of Seniors and Persons with Disabilities (SPDs) into Medi-Cal managed care.</a:t>
            </a:r>
          </a:p>
        </p:txBody>
      </p:sp>
    </p:spTree>
    <p:extLst>
      <p:ext uri="{BB962C8B-B14F-4D97-AF65-F5344CB8AC3E}">
        <p14:creationId xmlns:p14="http://schemas.microsoft.com/office/powerpoint/2010/main" val="164513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12</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p:txBody>
          <a:bodyPr/>
          <a:lstStyle/>
          <a:p>
            <a:r>
              <a:rPr lang="en-US" sz="4500" dirty="0"/>
              <a:t>Patient: Timing of appointment </a:t>
            </a:r>
            <a:endParaRPr lang="en-US" sz="4000" dirty="0"/>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85709" y="2059451"/>
            <a:ext cx="7448684"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spcBef>
                <a:spcPct val="20000"/>
              </a:spcBef>
              <a:buNone/>
              <a:defRPr/>
            </a:pPr>
            <a:r>
              <a:rPr lang="en-US" sz="2500" b="1" dirty="0">
                <a:solidFill>
                  <a:srgbClr val="48A23F"/>
                </a:solidFill>
                <a:latin typeface="+mn-lt"/>
                <a:cs typeface="Helvetica" panose="020B0604020202020204" pitchFamily="34" charset="0"/>
              </a:rPr>
              <a:t>Appointment</a:t>
            </a:r>
          </a:p>
          <a:p>
            <a:pPr marL="0" lvl="0" indent="0">
              <a:spcBef>
                <a:spcPct val="20000"/>
              </a:spcBef>
              <a:buNone/>
              <a:defRPr/>
            </a:pPr>
            <a:r>
              <a:rPr lang="en-US" sz="2200" dirty="0">
                <a:solidFill>
                  <a:schemeClr val="tx1"/>
                </a:solidFill>
                <a:latin typeface="+mn-lt"/>
              </a:rPr>
              <a:t>Appointments must be available to members within 30 calendar days upon request. </a:t>
            </a:r>
          </a:p>
          <a:p>
            <a:pPr marL="0" indent="0">
              <a:buNone/>
            </a:pPr>
            <a:r>
              <a:rPr lang="en-US" sz="2200" dirty="0">
                <a:solidFill>
                  <a:schemeClr val="tx1"/>
                </a:solidFill>
                <a:latin typeface="+mn-lt"/>
              </a:rPr>
              <a:t>Primary care providers must make at least </a:t>
            </a:r>
            <a:r>
              <a:rPr lang="en-US" sz="2200" dirty="0">
                <a:solidFill>
                  <a:srgbClr val="FF0000"/>
                </a:solidFill>
                <a:latin typeface="+mn-lt"/>
              </a:rPr>
              <a:t>three documented attempts</a:t>
            </a:r>
            <a:r>
              <a:rPr lang="en-US" sz="2200" dirty="0">
                <a:solidFill>
                  <a:schemeClr val="tx1"/>
                </a:solidFill>
                <a:latin typeface="+mn-lt"/>
              </a:rPr>
              <a:t> to schedule a timely IHA – </a:t>
            </a:r>
            <a:r>
              <a:rPr lang="en-US" sz="2200" dirty="0">
                <a:solidFill>
                  <a:srgbClr val="FF0000"/>
                </a:solidFill>
                <a:latin typeface="+mn-lt"/>
              </a:rPr>
              <a:t>including one phone call and one letter. </a:t>
            </a:r>
          </a:p>
          <a:p>
            <a:pPr marL="742950" lvl="1" indent="-285750">
              <a:buClrTx/>
              <a:buFont typeface="Arial" panose="020B0604020202020204" pitchFamily="34" charset="0"/>
              <a:buChar char="•"/>
            </a:pPr>
            <a:r>
              <a:rPr lang="en-US" sz="2200" dirty="0">
                <a:solidFill>
                  <a:schemeClr val="tx1"/>
                </a:solidFill>
                <a:latin typeface="+mn-lt"/>
              </a:rPr>
              <a:t>No response from patient/ Missed scheduled appointments must show evidence of: </a:t>
            </a:r>
          </a:p>
          <a:p>
            <a:pPr marL="1600200" lvl="3" indent="-228600">
              <a:buClrTx/>
              <a:buFont typeface="Arial" panose="020B0604020202020204" pitchFamily="34" charset="0"/>
              <a:buChar char="•"/>
            </a:pPr>
            <a:r>
              <a:rPr lang="en-US" sz="2200" dirty="0">
                <a:solidFill>
                  <a:schemeClr val="tx1"/>
                </a:solidFill>
                <a:latin typeface="+mn-lt"/>
              </a:rPr>
              <a:t>Two additional attempts to reschedule via mail or by telephone,</a:t>
            </a:r>
          </a:p>
          <a:p>
            <a:pPr marL="1600200" lvl="3" indent="-228600">
              <a:buClrTx/>
              <a:buFont typeface="Arial" panose="020B0604020202020204" pitchFamily="34" charset="0"/>
              <a:buChar char="•"/>
            </a:pPr>
            <a:r>
              <a:rPr lang="en-US" sz="2200" dirty="0">
                <a:solidFill>
                  <a:schemeClr val="tx1"/>
                </a:solidFill>
                <a:latin typeface="+mn-lt"/>
              </a:rPr>
              <a:t>Provider attempts to update members contact information</a:t>
            </a:r>
          </a:p>
          <a:p>
            <a:pPr marL="1600200" lvl="3" indent="-228600">
              <a:buClrTx/>
              <a:buFont typeface="Arial" panose="020B0604020202020204" pitchFamily="34" charset="0"/>
              <a:buChar char="•"/>
            </a:pPr>
            <a:r>
              <a:rPr lang="en-US" sz="2200" dirty="0">
                <a:solidFill>
                  <a:schemeClr val="tx1"/>
                </a:solidFill>
                <a:latin typeface="+mn-lt"/>
              </a:rPr>
              <a:t>Provider attempts to perform the IHA past the 120-day requirement until the IHA is completed </a:t>
            </a: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2E7704A5-C42F-4D2B-B038-9140E8F9F6FA}"/>
              </a:ext>
            </a:extLst>
          </p:cNvPr>
          <p:cNvPicPr>
            <a:picLocks noChangeAspect="1"/>
          </p:cNvPicPr>
          <p:nvPr/>
        </p:nvPicPr>
        <p:blipFill>
          <a:blip r:embed="rId3"/>
          <a:stretch>
            <a:fillRect/>
          </a:stretch>
        </p:blipFill>
        <p:spPr>
          <a:xfrm>
            <a:off x="7944118" y="2567031"/>
            <a:ext cx="3862173" cy="2457551"/>
          </a:xfrm>
          <a:prstGeom prst="rect">
            <a:avLst/>
          </a:prstGeom>
        </p:spPr>
      </p:pic>
    </p:spTree>
    <p:extLst>
      <p:ext uri="{BB962C8B-B14F-4D97-AF65-F5344CB8AC3E}">
        <p14:creationId xmlns:p14="http://schemas.microsoft.com/office/powerpoint/2010/main" val="18755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3CA8E-5993-495A-BD7D-E40BA7018567}"/>
              </a:ext>
            </a:extLst>
          </p:cNvPr>
          <p:cNvSpPr>
            <a:spLocks noGrp="1"/>
          </p:cNvSpPr>
          <p:nvPr>
            <p:ph type="sldNum" sz="quarter" idx="11"/>
          </p:nvPr>
        </p:nvSpPr>
        <p:spPr/>
        <p:txBody>
          <a:bodyPr/>
          <a:lstStyle/>
          <a:p>
            <a:fld id="{FB2B8EC1-6F45-9F41-A99F-DC91EFBF1972}" type="slidenum">
              <a:rPr lang="en-US" smtClean="0"/>
              <a:pPr/>
              <a:t>13</a:t>
            </a:fld>
            <a:endParaRPr lang="en-US" dirty="0"/>
          </a:p>
        </p:txBody>
      </p:sp>
      <p:sp>
        <p:nvSpPr>
          <p:cNvPr id="3" name="Title 2">
            <a:extLst>
              <a:ext uri="{FF2B5EF4-FFF2-40B4-BE49-F238E27FC236}">
                <a16:creationId xmlns:a16="http://schemas.microsoft.com/office/drawing/2014/main" id="{A3CD934A-2AD9-4ABC-8753-0F3B6C474EB7}"/>
              </a:ext>
            </a:extLst>
          </p:cNvPr>
          <p:cNvSpPr>
            <a:spLocks noGrp="1"/>
          </p:cNvSpPr>
          <p:nvPr>
            <p:ph type="title"/>
          </p:nvPr>
        </p:nvSpPr>
        <p:spPr/>
        <p:txBody>
          <a:bodyPr/>
          <a:lstStyle/>
          <a:p>
            <a:pPr lvl="0" defTabSz="685800">
              <a:lnSpc>
                <a:spcPct val="100000"/>
              </a:lnSpc>
              <a:spcBef>
                <a:spcPts val="0"/>
              </a:spcBef>
            </a:pPr>
            <a:r>
              <a:rPr lang="en-US" sz="4500" dirty="0">
                <a:solidFill>
                  <a:srgbClr val="FFFFFF"/>
                </a:solidFill>
                <a:latin typeface="Calibri Light" panose="020F0302020204030204" pitchFamily="34" charset="0"/>
                <a:ea typeface="+mn-ea"/>
                <a:cs typeface="Calibri Light" panose="020F0302020204030204" pitchFamily="34" charset="0"/>
              </a:rPr>
              <a:t>Staying Healthy Assessment (SHA) Form</a:t>
            </a:r>
            <a:br>
              <a:rPr lang="en-US" sz="4000" dirty="0">
                <a:solidFill>
                  <a:srgbClr val="FFFFFF"/>
                </a:solidFill>
                <a:latin typeface="Helvetica" panose="020B0604020202020204" pitchFamily="34" charset="0"/>
                <a:ea typeface="+mn-ea"/>
                <a:cs typeface="Helvetica" panose="020B0604020202020204" pitchFamily="34" charset="0"/>
              </a:rPr>
            </a:br>
            <a:endParaRPr lang="en-US" dirty="0"/>
          </a:p>
        </p:txBody>
      </p:sp>
      <p:sp>
        <p:nvSpPr>
          <p:cNvPr id="4" name="Text Placeholder 3">
            <a:extLst>
              <a:ext uri="{FF2B5EF4-FFF2-40B4-BE49-F238E27FC236}">
                <a16:creationId xmlns:a16="http://schemas.microsoft.com/office/drawing/2014/main" id="{56DD0CA1-41A0-45CD-B12F-963B41040FC1}"/>
              </a:ext>
            </a:extLst>
          </p:cNvPr>
          <p:cNvSpPr>
            <a:spLocks noGrp="1"/>
          </p:cNvSpPr>
          <p:nvPr>
            <p:ph type="body" sz="quarter" idx="12"/>
          </p:nvPr>
        </p:nvSpPr>
        <p:spPr>
          <a:xfrm>
            <a:off x="449264" y="1870080"/>
            <a:ext cx="6464884" cy="4460778"/>
          </a:xfrm>
        </p:spPr>
        <p:txBody>
          <a:bodyPr/>
          <a:lstStyle/>
          <a:p>
            <a:pPr lvl="0" defTabSz="685800">
              <a:spcBef>
                <a:spcPct val="20000"/>
              </a:spcBef>
              <a:buClr>
                <a:srgbClr val="F9A13A"/>
              </a:buClr>
            </a:pPr>
            <a:r>
              <a:rPr lang="en-US" sz="2400" dirty="0">
                <a:latin typeface="+mn-lt"/>
                <a:cs typeface="Helvetica" panose="020B0604020202020204" pitchFamily="34" charset="0"/>
              </a:rPr>
              <a:t>Staying Healthy Assessment (SHA)</a:t>
            </a:r>
          </a:p>
          <a:p>
            <a:pPr marL="471487" lvl="1" defTabSz="685800">
              <a:spcBef>
                <a:spcPct val="20000"/>
              </a:spcBef>
              <a:buSzPct val="100000"/>
            </a:pPr>
            <a:r>
              <a:rPr lang="en-US" dirty="0">
                <a:solidFill>
                  <a:srgbClr val="FF0000"/>
                </a:solidFill>
                <a:cs typeface="Helvetica" panose="020B0604020202020204" pitchFamily="34" charset="0"/>
              </a:rPr>
              <a:t>SHA</a:t>
            </a:r>
            <a:r>
              <a:rPr lang="en-US" dirty="0">
                <a:cs typeface="Helvetica" panose="020B0604020202020204" pitchFamily="34" charset="0"/>
              </a:rPr>
              <a:t> is the DHCS-sanctioned </a:t>
            </a:r>
            <a:r>
              <a:rPr lang="en-US" b="1" dirty="0">
                <a:cs typeface="Helvetica" panose="020B0604020202020204" pitchFamily="34" charset="0"/>
              </a:rPr>
              <a:t>IHEBA </a:t>
            </a:r>
            <a:r>
              <a:rPr lang="en-US" dirty="0">
                <a:cs typeface="Helvetica" panose="020B0604020202020204" pitchFamily="34" charset="0"/>
              </a:rPr>
              <a:t>(Individual Health Education Behavioral Assessment) </a:t>
            </a:r>
            <a:r>
              <a:rPr lang="en-US" b="1" dirty="0">
                <a:cs typeface="Helvetica" panose="020B0604020202020204" pitchFamily="34" charset="0"/>
              </a:rPr>
              <a:t>and is a </a:t>
            </a:r>
            <a:r>
              <a:rPr lang="en-US" b="1" dirty="0">
                <a:solidFill>
                  <a:srgbClr val="FF0000"/>
                </a:solidFill>
                <a:cs typeface="Helvetica" panose="020B0604020202020204" pitchFamily="34" charset="0"/>
              </a:rPr>
              <a:t>required IHA component</a:t>
            </a:r>
            <a:r>
              <a:rPr lang="en-US" b="1" dirty="0">
                <a:cs typeface="Helvetica" panose="020B0604020202020204" pitchFamily="34" charset="0"/>
              </a:rPr>
              <a:t>:</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Available in 9 age categories and 12 languages</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To be updated annually during well visits and as patient enters a new age group</a:t>
            </a:r>
          </a:p>
          <a:p>
            <a:pPr marL="1157287" lvl="3" indent="-342900" defTabSz="685800">
              <a:lnSpc>
                <a:spcPct val="100000"/>
              </a:lnSpc>
              <a:spcBef>
                <a:spcPct val="20000"/>
              </a:spcBef>
              <a:buSzPct val="100000"/>
              <a:buFont typeface="Arial" panose="020B0604020202020204" pitchFamily="34" charset="0"/>
              <a:buChar char="•"/>
            </a:pPr>
            <a:r>
              <a:rPr lang="en-US" sz="2000" dirty="0">
                <a:cs typeface="Helvetica" panose="020B0604020202020204" pitchFamily="34" charset="0"/>
              </a:rPr>
              <a:t>Provider must review SHA with patient and provide an intervention for high-risk areas</a:t>
            </a:r>
          </a:p>
          <a:p>
            <a:pPr marL="494347" defTabSz="685800">
              <a:lnSpc>
                <a:spcPct val="100000"/>
              </a:lnSpc>
              <a:spcBef>
                <a:spcPct val="20000"/>
              </a:spcBef>
              <a:buSzPct val="100000"/>
            </a:pPr>
            <a:r>
              <a:rPr lang="en-US" sz="2000" b="0" dirty="0">
                <a:solidFill>
                  <a:schemeClr val="tx1"/>
                </a:solidFill>
                <a:cs typeface="Helvetica" panose="020B0604020202020204" pitchFamily="34" charset="0"/>
              </a:rPr>
              <a:t>The Staying Healthy Assessment (SHA) forms must be distributed to new patients during the Initial Health Assessment (IHA) and on a timely basis once patients enter a new age category</a:t>
            </a:r>
            <a:endParaRPr lang="en-US" sz="2000" dirty="0">
              <a:cs typeface="Helvetica" panose="020B0604020202020204" pitchFamily="34" charset="0"/>
            </a:endParaRPr>
          </a:p>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B9BD5">
                  <a:lumMod val="50000"/>
                </a:srgbClr>
              </a:solidFill>
              <a:latin typeface="Helvetica" panose="020B0604020202020204" pitchFamily="34" charset="0"/>
              <a:cs typeface="Helvetica" panose="020B0604020202020204" pitchFamily="34" charset="0"/>
            </a:endParaRPr>
          </a:p>
          <a:p>
            <a:endParaRPr lang="en-US" dirty="0"/>
          </a:p>
        </p:txBody>
      </p:sp>
      <p:pic>
        <p:nvPicPr>
          <p:cNvPr id="2050" name="Picture 2" descr="See the source image">
            <a:extLst>
              <a:ext uri="{FF2B5EF4-FFF2-40B4-BE49-F238E27FC236}">
                <a16:creationId xmlns:a16="http://schemas.microsoft.com/office/drawing/2014/main" id="{9602FC7E-0758-4E5D-B016-24875A88A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397" y="2071728"/>
            <a:ext cx="2914563" cy="382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4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2D5464-889C-4E40-A1C2-B7F83849A6EC}"/>
              </a:ext>
            </a:extLst>
          </p:cNvPr>
          <p:cNvSpPr>
            <a:spLocks noGrp="1"/>
          </p:cNvSpPr>
          <p:nvPr>
            <p:ph type="sldNum" sz="quarter" idx="11"/>
          </p:nvPr>
        </p:nvSpPr>
        <p:spPr/>
        <p:txBody>
          <a:bodyPr/>
          <a:lstStyle/>
          <a:p>
            <a:fld id="{FB2B8EC1-6F45-9F41-A99F-DC91EFBF1972}" type="slidenum">
              <a:rPr lang="en-US" smtClean="0"/>
              <a:pPr/>
              <a:t>14</a:t>
            </a:fld>
            <a:endParaRPr lang="en-US" dirty="0"/>
          </a:p>
        </p:txBody>
      </p:sp>
      <p:pic>
        <p:nvPicPr>
          <p:cNvPr id="6" name="Picture 5">
            <a:extLst>
              <a:ext uri="{FF2B5EF4-FFF2-40B4-BE49-F238E27FC236}">
                <a16:creationId xmlns:a16="http://schemas.microsoft.com/office/drawing/2014/main" id="{BCFE658C-97A4-4370-8499-459ACFD37B19}"/>
              </a:ext>
            </a:extLst>
          </p:cNvPr>
          <p:cNvPicPr>
            <a:picLocks noChangeAspect="1"/>
          </p:cNvPicPr>
          <p:nvPr/>
        </p:nvPicPr>
        <p:blipFill rotWithShape="1">
          <a:blip r:embed="rId2"/>
          <a:srcRect t="6635"/>
          <a:stretch/>
        </p:blipFill>
        <p:spPr>
          <a:xfrm>
            <a:off x="120646" y="948293"/>
            <a:ext cx="4750534" cy="5490142"/>
          </a:xfrm>
          <a:prstGeom prst="rect">
            <a:avLst/>
          </a:prstGeom>
        </p:spPr>
      </p:pic>
      <p:sp>
        <p:nvSpPr>
          <p:cNvPr id="7" name="TextBox 6">
            <a:extLst>
              <a:ext uri="{FF2B5EF4-FFF2-40B4-BE49-F238E27FC236}">
                <a16:creationId xmlns:a16="http://schemas.microsoft.com/office/drawing/2014/main" id="{A0AD7A11-8607-42E9-93E3-1788911C51DD}"/>
              </a:ext>
            </a:extLst>
          </p:cNvPr>
          <p:cNvSpPr txBox="1"/>
          <p:nvPr/>
        </p:nvSpPr>
        <p:spPr>
          <a:xfrm>
            <a:off x="120646" y="139307"/>
            <a:ext cx="9363204" cy="784830"/>
          </a:xfrm>
          <a:prstGeom prst="rect">
            <a:avLst/>
          </a:prstGeom>
          <a:noFill/>
        </p:spPr>
        <p:txBody>
          <a:bodyPr wrap="none" rtlCol="0">
            <a:spAutoFit/>
          </a:bodyPr>
          <a:lstStyle/>
          <a:p>
            <a:r>
              <a:rPr lang="en-US" sz="4500" dirty="0">
                <a:solidFill>
                  <a:schemeClr val="bg1"/>
                </a:solidFill>
                <a:latin typeface="+mj-lt"/>
              </a:rPr>
              <a:t>Staying Healthy Assessment (SHA) Form</a:t>
            </a:r>
          </a:p>
        </p:txBody>
      </p:sp>
      <p:pic>
        <p:nvPicPr>
          <p:cNvPr id="8" name="Picture 7">
            <a:extLst>
              <a:ext uri="{FF2B5EF4-FFF2-40B4-BE49-F238E27FC236}">
                <a16:creationId xmlns:a16="http://schemas.microsoft.com/office/drawing/2014/main" id="{C6BD0DE2-1347-44A3-A7BC-E55D39A235F8}"/>
              </a:ext>
            </a:extLst>
          </p:cNvPr>
          <p:cNvPicPr>
            <a:picLocks noChangeAspect="1"/>
          </p:cNvPicPr>
          <p:nvPr/>
        </p:nvPicPr>
        <p:blipFill rotWithShape="1">
          <a:blip r:embed="rId3"/>
          <a:srcRect l="12580" t="6358" r="6181" b="17294"/>
          <a:stretch/>
        </p:blipFill>
        <p:spPr>
          <a:xfrm>
            <a:off x="5062248" y="3837125"/>
            <a:ext cx="6100597" cy="2166087"/>
          </a:xfrm>
          <a:prstGeom prst="rect">
            <a:avLst/>
          </a:prstGeom>
        </p:spPr>
      </p:pic>
      <p:sp>
        <p:nvSpPr>
          <p:cNvPr id="11" name="TextBox 10">
            <a:extLst>
              <a:ext uri="{FF2B5EF4-FFF2-40B4-BE49-F238E27FC236}">
                <a16:creationId xmlns:a16="http://schemas.microsoft.com/office/drawing/2014/main" id="{42C8B52A-0BB2-4DEB-8568-E4324F77C978}"/>
              </a:ext>
            </a:extLst>
          </p:cNvPr>
          <p:cNvSpPr txBox="1"/>
          <p:nvPr/>
        </p:nvSpPr>
        <p:spPr>
          <a:xfrm>
            <a:off x="5062248" y="1965320"/>
            <a:ext cx="6633883"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Include the completed SHA form in the members medical record.</a:t>
            </a:r>
          </a:p>
          <a:p>
            <a:pPr marL="285750" indent="-285750">
              <a:buFont typeface="Arial" panose="020B0604020202020204" pitchFamily="34" charset="0"/>
              <a:buChar char="•"/>
            </a:pPr>
            <a:r>
              <a:rPr lang="en-US" sz="2000" dirty="0"/>
              <a:t>Administer the SHA again when member reaches a new age group.</a:t>
            </a:r>
          </a:p>
          <a:p>
            <a:pPr marL="285750" indent="-285750">
              <a:buFont typeface="Arial" panose="020B0604020202020204" pitchFamily="34" charset="0"/>
              <a:buChar char="•"/>
            </a:pPr>
            <a:r>
              <a:rPr lang="en-US" sz="2000" dirty="0"/>
              <a:t>The adult or senior SHA must be re-administered every           3-5 years, at a minimum and should be reviewed annually.</a:t>
            </a:r>
          </a:p>
        </p:txBody>
      </p:sp>
      <p:pic>
        <p:nvPicPr>
          <p:cNvPr id="12" name="Picture 11">
            <a:extLst>
              <a:ext uri="{FF2B5EF4-FFF2-40B4-BE49-F238E27FC236}">
                <a16:creationId xmlns:a16="http://schemas.microsoft.com/office/drawing/2014/main" id="{AB5AB67B-672A-482C-84E7-63CD9DA84F10}"/>
              </a:ext>
            </a:extLst>
          </p:cNvPr>
          <p:cNvPicPr>
            <a:picLocks noChangeAspect="1"/>
          </p:cNvPicPr>
          <p:nvPr/>
        </p:nvPicPr>
        <p:blipFill>
          <a:blip r:embed="rId4"/>
          <a:stretch>
            <a:fillRect/>
          </a:stretch>
        </p:blipFill>
        <p:spPr>
          <a:xfrm>
            <a:off x="5409754" y="5552753"/>
            <a:ext cx="5405584" cy="517646"/>
          </a:xfrm>
          <a:prstGeom prst="rect">
            <a:avLst/>
          </a:prstGeom>
        </p:spPr>
      </p:pic>
      <p:sp>
        <p:nvSpPr>
          <p:cNvPr id="4" name="Arrow: Down 3">
            <a:extLst>
              <a:ext uri="{FF2B5EF4-FFF2-40B4-BE49-F238E27FC236}">
                <a16:creationId xmlns:a16="http://schemas.microsoft.com/office/drawing/2014/main" id="{C36D4BA1-7973-47F5-AE8F-2B119ED9660D}"/>
              </a:ext>
            </a:extLst>
          </p:cNvPr>
          <p:cNvSpPr/>
          <p:nvPr/>
        </p:nvSpPr>
        <p:spPr>
          <a:xfrm>
            <a:off x="9322231" y="4052806"/>
            <a:ext cx="484632" cy="97840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36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A994-D935-42CD-A474-17F7F93E3360}"/>
              </a:ext>
            </a:extLst>
          </p:cNvPr>
          <p:cNvSpPr>
            <a:spLocks noGrp="1"/>
          </p:cNvSpPr>
          <p:nvPr>
            <p:ph type="title"/>
          </p:nvPr>
        </p:nvSpPr>
        <p:spPr/>
        <p:txBody>
          <a:bodyPr/>
          <a:lstStyle/>
          <a:p>
            <a:r>
              <a:rPr lang="en-US" sz="4500" dirty="0"/>
              <a:t>SHA Periodicity </a:t>
            </a:r>
          </a:p>
        </p:txBody>
      </p:sp>
      <p:sp>
        <p:nvSpPr>
          <p:cNvPr id="3" name="Slide Number Placeholder 2">
            <a:extLst>
              <a:ext uri="{FF2B5EF4-FFF2-40B4-BE49-F238E27FC236}">
                <a16:creationId xmlns:a16="http://schemas.microsoft.com/office/drawing/2014/main" id="{9D841E4D-3F38-463E-AF3C-529A434E682C}"/>
              </a:ext>
            </a:extLst>
          </p:cNvPr>
          <p:cNvSpPr>
            <a:spLocks noGrp="1"/>
          </p:cNvSpPr>
          <p:nvPr>
            <p:ph type="sldNum" sz="quarter" idx="11"/>
          </p:nvPr>
        </p:nvSpPr>
        <p:spPr/>
        <p:txBody>
          <a:bodyPr/>
          <a:lstStyle/>
          <a:p>
            <a:fld id="{FB2B8EC1-6F45-9F41-A99F-DC91EFBF1972}" type="slidenum">
              <a:rPr lang="en-US" smtClean="0"/>
              <a:pPr/>
              <a:t>15</a:t>
            </a:fld>
            <a:endParaRPr lang="en-US" dirty="0"/>
          </a:p>
        </p:txBody>
      </p:sp>
      <p:pic>
        <p:nvPicPr>
          <p:cNvPr id="7" name="Picture 6">
            <a:extLst>
              <a:ext uri="{FF2B5EF4-FFF2-40B4-BE49-F238E27FC236}">
                <a16:creationId xmlns:a16="http://schemas.microsoft.com/office/drawing/2014/main" id="{7B7BDB9F-28BC-4A88-ACBE-C2D72696832C}"/>
              </a:ext>
            </a:extLst>
          </p:cNvPr>
          <p:cNvPicPr>
            <a:picLocks noChangeAspect="1"/>
          </p:cNvPicPr>
          <p:nvPr/>
        </p:nvPicPr>
        <p:blipFill>
          <a:blip r:embed="rId2"/>
          <a:stretch>
            <a:fillRect/>
          </a:stretch>
        </p:blipFill>
        <p:spPr>
          <a:xfrm>
            <a:off x="449264" y="1744909"/>
            <a:ext cx="7319472" cy="4386131"/>
          </a:xfrm>
          <a:prstGeom prst="rect">
            <a:avLst/>
          </a:prstGeom>
        </p:spPr>
      </p:pic>
      <p:sp>
        <p:nvSpPr>
          <p:cNvPr id="6" name="TextBox 5">
            <a:extLst>
              <a:ext uri="{FF2B5EF4-FFF2-40B4-BE49-F238E27FC236}">
                <a16:creationId xmlns:a16="http://schemas.microsoft.com/office/drawing/2014/main" id="{EF29546B-32C4-4532-9FB7-F284DA58494A}"/>
              </a:ext>
            </a:extLst>
          </p:cNvPr>
          <p:cNvSpPr txBox="1"/>
          <p:nvPr/>
        </p:nvSpPr>
        <p:spPr>
          <a:xfrm>
            <a:off x="7479434" y="2368313"/>
            <a:ext cx="3950566" cy="2585323"/>
          </a:xfrm>
          <a:prstGeom prst="rect">
            <a:avLst/>
          </a:prstGeom>
          <a:noFill/>
        </p:spPr>
        <p:txBody>
          <a:bodyPr wrap="square">
            <a:spAutoFit/>
          </a:bodyPr>
          <a:lstStyle/>
          <a:p>
            <a:pPr marL="285750" indent="-285750">
              <a:buFont typeface="Arial" panose="020B0604020202020204" pitchFamily="34" charset="0"/>
              <a:buChar char="•"/>
            </a:pPr>
            <a:r>
              <a:rPr lang="en-US" dirty="0"/>
              <a:t>To ensure compliance individuals Must ensure that each member completes a SHA in accordance with the following guidelines and timeframes in Table 1 </a:t>
            </a:r>
          </a:p>
          <a:p>
            <a:pPr marL="285750" indent="-285750">
              <a:buFont typeface="Arial" panose="020B0604020202020204" pitchFamily="34" charset="0"/>
              <a:buChar char="•"/>
            </a:pPr>
            <a:r>
              <a:rPr lang="en-US" dirty="0"/>
              <a:t>A </a:t>
            </a:r>
            <a:r>
              <a:rPr lang="en-US" b="1" dirty="0"/>
              <a:t>member’s refusal </a:t>
            </a:r>
            <a:r>
              <a:rPr lang="en-US" dirty="0"/>
              <a:t>to complete the SHA </a:t>
            </a:r>
            <a:r>
              <a:rPr lang="en-US" b="1" dirty="0">
                <a:solidFill>
                  <a:srgbClr val="FF0000"/>
                </a:solidFill>
              </a:rPr>
              <a:t>MUST </a:t>
            </a:r>
            <a:r>
              <a:rPr lang="en-US" dirty="0"/>
              <a:t>be documented on the appropriate age-specific form and kept in the member’s medical record</a:t>
            </a:r>
          </a:p>
        </p:txBody>
      </p:sp>
    </p:spTree>
    <p:extLst>
      <p:ext uri="{BB962C8B-B14F-4D97-AF65-F5344CB8AC3E}">
        <p14:creationId xmlns:p14="http://schemas.microsoft.com/office/powerpoint/2010/main" val="56395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A994-D935-42CD-A474-17F7F93E3360}"/>
              </a:ext>
            </a:extLst>
          </p:cNvPr>
          <p:cNvSpPr>
            <a:spLocks noGrp="1"/>
          </p:cNvSpPr>
          <p:nvPr>
            <p:ph type="title"/>
          </p:nvPr>
        </p:nvSpPr>
        <p:spPr/>
        <p:txBody>
          <a:bodyPr/>
          <a:lstStyle/>
          <a:p>
            <a:r>
              <a:rPr lang="en-US" sz="4500" dirty="0"/>
              <a:t>SHA Periodicity (Continued) </a:t>
            </a:r>
          </a:p>
        </p:txBody>
      </p:sp>
      <p:sp>
        <p:nvSpPr>
          <p:cNvPr id="3" name="Slide Number Placeholder 2">
            <a:extLst>
              <a:ext uri="{FF2B5EF4-FFF2-40B4-BE49-F238E27FC236}">
                <a16:creationId xmlns:a16="http://schemas.microsoft.com/office/drawing/2014/main" id="{9D841E4D-3F38-463E-AF3C-529A434E682C}"/>
              </a:ext>
            </a:extLst>
          </p:cNvPr>
          <p:cNvSpPr>
            <a:spLocks noGrp="1"/>
          </p:cNvSpPr>
          <p:nvPr>
            <p:ph type="sldNum" sz="quarter" idx="11"/>
          </p:nvPr>
        </p:nvSpPr>
        <p:spPr/>
        <p:txBody>
          <a:bodyPr/>
          <a:lstStyle/>
          <a:p>
            <a:fld id="{FB2B8EC1-6F45-9F41-A99F-DC91EFBF1972}" type="slidenum">
              <a:rPr lang="en-US" smtClean="0"/>
              <a:pPr/>
              <a:t>16</a:t>
            </a:fld>
            <a:endParaRPr lang="en-US" dirty="0"/>
          </a:p>
        </p:txBody>
      </p:sp>
      <p:sp>
        <p:nvSpPr>
          <p:cNvPr id="6" name="TextBox 5">
            <a:extLst>
              <a:ext uri="{FF2B5EF4-FFF2-40B4-BE49-F238E27FC236}">
                <a16:creationId xmlns:a16="http://schemas.microsoft.com/office/drawing/2014/main" id="{EF29546B-32C4-4532-9FB7-F284DA58494A}"/>
              </a:ext>
            </a:extLst>
          </p:cNvPr>
          <p:cNvSpPr txBox="1"/>
          <p:nvPr/>
        </p:nvSpPr>
        <p:spPr>
          <a:xfrm>
            <a:off x="449263" y="1578901"/>
            <a:ext cx="10622587" cy="4893647"/>
          </a:xfrm>
          <a:prstGeom prst="rect">
            <a:avLst/>
          </a:prstGeom>
          <a:noFill/>
        </p:spPr>
        <p:txBody>
          <a:bodyPr wrap="square">
            <a:spAutoFit/>
          </a:bodyPr>
          <a:lstStyle/>
          <a:p>
            <a:r>
              <a:rPr lang="en-US" b="1" u="sng" dirty="0">
                <a:solidFill>
                  <a:srgbClr val="48A23F"/>
                </a:solidFill>
              </a:rPr>
              <a:t>New Members</a:t>
            </a:r>
          </a:p>
          <a:p>
            <a:pPr marL="285750" indent="-285750">
              <a:buFont typeface="Arial" panose="020B0604020202020204" pitchFamily="34" charset="0"/>
              <a:buChar char="•"/>
            </a:pPr>
            <a:r>
              <a:rPr lang="en-US" sz="1600" dirty="0"/>
              <a:t>New members must complete the SHA within 120 days of the effective date of enrollment as part of the IHA. The effective date of enrollment is the first day of the  month following notification by the Medi-Cal Eligibility Data System (MEDS) that a member is eligible to receive services from the MCP.</a:t>
            </a:r>
          </a:p>
          <a:p>
            <a:r>
              <a:rPr lang="en-US" b="1" u="sng" dirty="0">
                <a:solidFill>
                  <a:srgbClr val="48A23F"/>
                </a:solidFill>
              </a:rPr>
              <a:t>Current Members</a:t>
            </a:r>
          </a:p>
          <a:p>
            <a:pPr marL="285750" indent="-285750">
              <a:buFont typeface="Arial" panose="020B0604020202020204" pitchFamily="34" charset="0"/>
              <a:buChar char="•"/>
            </a:pPr>
            <a:r>
              <a:rPr lang="en-US" sz="1600" dirty="0"/>
              <a:t>Current members who have not completed an updated SHA must complete it during the next preventive care office visit (e.g. well-baby, well-child, well-woman exam), according to the SHA periodicity table.</a:t>
            </a:r>
          </a:p>
          <a:p>
            <a:r>
              <a:rPr lang="en-US" b="1" u="sng" dirty="0">
                <a:solidFill>
                  <a:srgbClr val="48A23F"/>
                </a:solidFill>
              </a:rPr>
              <a:t>Pediatric Members</a:t>
            </a:r>
          </a:p>
          <a:p>
            <a:pPr marL="285750" indent="-285750">
              <a:buFont typeface="Arial" panose="020B0604020202020204" pitchFamily="34" charset="0"/>
              <a:buChar char="•"/>
            </a:pPr>
            <a:r>
              <a:rPr lang="en-US" sz="1600" dirty="0"/>
              <a:t>Members 0–17 years of age must complete the SHA during the first scheduled preventive care office visit upon reaching a new SHA age group. PCPs must review the SHA annually with the patient (parent/guardian or adolescent) in the  intervening years before the patient reaches the next age group. </a:t>
            </a:r>
          </a:p>
          <a:p>
            <a:pPr marL="285750" indent="-285750">
              <a:buFont typeface="Arial" panose="020B0604020202020204" pitchFamily="34" charset="0"/>
              <a:buChar char="•"/>
            </a:pPr>
            <a:r>
              <a:rPr lang="en-US" sz="1600" dirty="0"/>
              <a:t>Adolescents (12–17 years) should complete the SHA without parental/guardian  assistance beginning at 12 years of age, or at the earliest age possible to increase the likelihood of obtaining accurate responses to sensitive questions. The PCP will determine the most appropriate age, based on discussion with the parent/guardian and the family’s ethnic/cultural background.</a:t>
            </a:r>
          </a:p>
          <a:p>
            <a:r>
              <a:rPr lang="en-US" sz="1600" dirty="0"/>
              <a:t> </a:t>
            </a:r>
            <a:r>
              <a:rPr lang="en-US" b="1" u="sng" dirty="0">
                <a:solidFill>
                  <a:srgbClr val="48A23F"/>
                </a:solidFill>
              </a:rPr>
              <a:t>Adult and Senior Members</a:t>
            </a:r>
          </a:p>
          <a:p>
            <a:pPr marL="285750" indent="-285750">
              <a:buFont typeface="Arial" panose="020B0604020202020204" pitchFamily="34" charset="0"/>
              <a:buChar char="•"/>
            </a:pPr>
            <a:r>
              <a:rPr lang="en-US" sz="1600" dirty="0"/>
              <a:t>There are no designated age ranges for the adult and senior assessments, although the adult assessment is intended for use by 18- to 55-year-olds. The age at which the PCP should begin administering the senior assessment to a member should be based on the patient’s health and medical status, and not exclusively on the patient’s age.</a:t>
            </a:r>
          </a:p>
        </p:txBody>
      </p:sp>
    </p:spTree>
    <p:extLst>
      <p:ext uri="{BB962C8B-B14F-4D97-AF65-F5344CB8AC3E}">
        <p14:creationId xmlns:p14="http://schemas.microsoft.com/office/powerpoint/2010/main" val="391335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36FF-0D85-46CD-9E62-7EB0750B87B1}"/>
              </a:ext>
            </a:extLst>
          </p:cNvPr>
          <p:cNvSpPr>
            <a:spLocks noGrp="1"/>
          </p:cNvSpPr>
          <p:nvPr>
            <p:ph type="title"/>
          </p:nvPr>
        </p:nvSpPr>
        <p:spPr>
          <a:xfrm>
            <a:off x="449263" y="237159"/>
            <a:ext cx="10171199" cy="1187450"/>
          </a:xfrm>
        </p:spPr>
        <p:txBody>
          <a:bodyPr/>
          <a:lstStyle/>
          <a:p>
            <a:r>
              <a:rPr lang="en-US" sz="4500" b="1" dirty="0">
                <a:solidFill>
                  <a:srgbClr val="FF0000"/>
                </a:solidFill>
                <a:latin typeface="+mj-lt"/>
              </a:rPr>
              <a:t>NEW</a:t>
            </a:r>
            <a:r>
              <a:rPr lang="en-US" sz="4500" dirty="0">
                <a:solidFill>
                  <a:schemeClr val="bg1"/>
                </a:solidFill>
                <a:latin typeface="+mj-lt"/>
              </a:rPr>
              <a:t>: Staying Healthy Assessment Form for </a:t>
            </a:r>
            <a:r>
              <a:rPr lang="en-US" sz="4500" b="1" dirty="0">
                <a:solidFill>
                  <a:srgbClr val="FF0000"/>
                </a:solidFill>
                <a:latin typeface="+mj-lt"/>
              </a:rPr>
              <a:t>SENIORS</a:t>
            </a:r>
            <a:br>
              <a:rPr lang="en-US" sz="4500" dirty="0">
                <a:solidFill>
                  <a:schemeClr val="bg1"/>
                </a:solidFill>
                <a:latin typeface="+mj-lt"/>
              </a:rPr>
            </a:br>
            <a:endParaRPr lang="en-US" sz="4500" dirty="0"/>
          </a:p>
        </p:txBody>
      </p:sp>
      <p:sp>
        <p:nvSpPr>
          <p:cNvPr id="3" name="Slide Number Placeholder 2">
            <a:extLst>
              <a:ext uri="{FF2B5EF4-FFF2-40B4-BE49-F238E27FC236}">
                <a16:creationId xmlns:a16="http://schemas.microsoft.com/office/drawing/2014/main" id="{D1253C92-F1FB-479B-A03D-96043B5448B6}"/>
              </a:ext>
            </a:extLst>
          </p:cNvPr>
          <p:cNvSpPr>
            <a:spLocks noGrp="1"/>
          </p:cNvSpPr>
          <p:nvPr>
            <p:ph type="sldNum" sz="quarter" idx="11"/>
          </p:nvPr>
        </p:nvSpPr>
        <p:spPr/>
        <p:txBody>
          <a:bodyPr/>
          <a:lstStyle/>
          <a:p>
            <a:fld id="{FB2B8EC1-6F45-9F41-A99F-DC91EFBF1972}" type="slidenum">
              <a:rPr lang="en-US" smtClean="0"/>
              <a:pPr/>
              <a:t>17</a:t>
            </a:fld>
            <a:endParaRPr lang="en-US" dirty="0"/>
          </a:p>
        </p:txBody>
      </p:sp>
      <p:pic>
        <p:nvPicPr>
          <p:cNvPr id="8" name="Picture 7">
            <a:extLst>
              <a:ext uri="{FF2B5EF4-FFF2-40B4-BE49-F238E27FC236}">
                <a16:creationId xmlns:a16="http://schemas.microsoft.com/office/drawing/2014/main" id="{783C0BF9-8B28-453D-AFD1-19DB02D3D79B}"/>
              </a:ext>
            </a:extLst>
          </p:cNvPr>
          <p:cNvPicPr>
            <a:picLocks noChangeAspect="1"/>
          </p:cNvPicPr>
          <p:nvPr/>
        </p:nvPicPr>
        <p:blipFill>
          <a:blip r:embed="rId2"/>
          <a:stretch>
            <a:fillRect/>
          </a:stretch>
        </p:blipFill>
        <p:spPr>
          <a:xfrm>
            <a:off x="92836" y="1697439"/>
            <a:ext cx="4948947" cy="4855688"/>
          </a:xfrm>
          <a:prstGeom prst="rect">
            <a:avLst/>
          </a:prstGeom>
        </p:spPr>
      </p:pic>
      <p:sp>
        <p:nvSpPr>
          <p:cNvPr id="10" name="TextBox 9">
            <a:extLst>
              <a:ext uri="{FF2B5EF4-FFF2-40B4-BE49-F238E27FC236}">
                <a16:creationId xmlns:a16="http://schemas.microsoft.com/office/drawing/2014/main" id="{A9F5F813-10FB-4CD1-AFDB-AC18118AC634}"/>
              </a:ext>
            </a:extLst>
          </p:cNvPr>
          <p:cNvSpPr txBox="1"/>
          <p:nvPr/>
        </p:nvSpPr>
        <p:spPr>
          <a:xfrm>
            <a:off x="5119382" y="1928873"/>
            <a:ext cx="6499370" cy="2554545"/>
          </a:xfrm>
          <a:prstGeom prst="rect">
            <a:avLst/>
          </a:prstGeom>
          <a:noFill/>
        </p:spPr>
        <p:txBody>
          <a:bodyPr wrap="square">
            <a:spAutoFit/>
          </a:bodyPr>
          <a:lstStyle/>
          <a:p>
            <a:r>
              <a:rPr lang="en-US" sz="2000" b="1" i="0" u="none" strike="noStrike" baseline="0" dirty="0">
                <a:solidFill>
                  <a:srgbClr val="48A23F"/>
                </a:solidFill>
              </a:rPr>
              <a:t>Who should receive the Adult and Senior Assessments? </a:t>
            </a:r>
            <a:endParaRPr lang="en-US" sz="2000" dirty="0">
              <a:solidFill>
                <a:srgbClr val="000000"/>
              </a:solidFill>
            </a:endParaRPr>
          </a:p>
          <a:p>
            <a:pPr marL="285750" indent="-285750">
              <a:buFont typeface="Arial" panose="020B0604020202020204" pitchFamily="34" charset="0"/>
              <a:buChar char="•"/>
            </a:pPr>
            <a:r>
              <a:rPr lang="en-US" sz="2000" b="0" i="0" u="none" strike="noStrike" baseline="0" dirty="0">
                <a:solidFill>
                  <a:srgbClr val="000000"/>
                </a:solidFill>
              </a:rPr>
              <a:t>There are no designated age ranges for the adult and senior assessments, although the adult assessment is intended for use by 18- to 55-year-olds. </a:t>
            </a:r>
          </a:p>
          <a:p>
            <a:pPr marL="285750" indent="-285750">
              <a:buFont typeface="Arial" panose="020B0604020202020204" pitchFamily="34" charset="0"/>
              <a:buChar char="•"/>
            </a:pPr>
            <a:r>
              <a:rPr lang="en-US" sz="2000" b="0" i="0" u="none" strike="noStrike" baseline="0" dirty="0">
                <a:solidFill>
                  <a:srgbClr val="000000"/>
                </a:solidFill>
              </a:rPr>
              <a:t>The age at which the PCP should begin administering the senior assessment to a member should be based on the patient’s health and medical status, and not exclusively on the patient’s age </a:t>
            </a:r>
            <a:endParaRPr lang="en-US" sz="2000" dirty="0"/>
          </a:p>
        </p:txBody>
      </p:sp>
      <p:sp>
        <p:nvSpPr>
          <p:cNvPr id="11" name="TextBox 10">
            <a:extLst>
              <a:ext uri="{FF2B5EF4-FFF2-40B4-BE49-F238E27FC236}">
                <a16:creationId xmlns:a16="http://schemas.microsoft.com/office/drawing/2014/main" id="{936A6261-EF98-4EF6-B572-F7A3C61A01AB}"/>
              </a:ext>
            </a:extLst>
          </p:cNvPr>
          <p:cNvSpPr txBox="1"/>
          <p:nvPr/>
        </p:nvSpPr>
        <p:spPr>
          <a:xfrm>
            <a:off x="5196803" y="4678373"/>
            <a:ext cx="6344528" cy="400110"/>
          </a:xfrm>
          <a:prstGeom prst="rect">
            <a:avLst/>
          </a:prstGeom>
          <a:noFill/>
        </p:spPr>
        <p:txBody>
          <a:bodyPr wrap="square" rtlCol="0">
            <a:spAutoFit/>
          </a:bodyPr>
          <a:lstStyle/>
          <a:p>
            <a:r>
              <a:rPr lang="en-US" sz="2000" dirty="0"/>
              <a:t>You can find access to the most updated SHA forms: </a:t>
            </a:r>
            <a:r>
              <a:rPr lang="en-US" sz="2000" dirty="0">
                <a:solidFill>
                  <a:srgbClr val="FF0000"/>
                </a:solidFill>
                <a:hlinkClick r:id="rId3"/>
              </a:rPr>
              <a:t>Here</a:t>
            </a:r>
            <a:r>
              <a:rPr lang="en-US" sz="2000" dirty="0"/>
              <a:t> </a:t>
            </a:r>
          </a:p>
        </p:txBody>
      </p:sp>
    </p:spTree>
    <p:extLst>
      <p:ext uri="{BB962C8B-B14F-4D97-AF65-F5344CB8AC3E}">
        <p14:creationId xmlns:p14="http://schemas.microsoft.com/office/powerpoint/2010/main" val="362398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177BF-2B3B-439D-AFE9-5BC2F0F33A01}"/>
              </a:ext>
            </a:extLst>
          </p:cNvPr>
          <p:cNvSpPr/>
          <p:nvPr/>
        </p:nvSpPr>
        <p:spPr>
          <a:xfrm>
            <a:off x="247973" y="5734373"/>
            <a:ext cx="184717" cy="33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01DE62E-AF6E-4F41-951F-5FC9D2A045CA}"/>
              </a:ext>
            </a:extLst>
          </p:cNvPr>
          <p:cNvSpPr>
            <a:spLocks noGrp="1"/>
          </p:cNvSpPr>
          <p:nvPr>
            <p:ph type="sldNum" sz="quarter" idx="11"/>
          </p:nvPr>
        </p:nvSpPr>
        <p:spPr/>
        <p:txBody>
          <a:bodyPr/>
          <a:lstStyle/>
          <a:p>
            <a:fld id="{FB2B8EC1-6F45-9F41-A99F-DC91EFBF1972}" type="slidenum">
              <a:rPr lang="en-US" smtClean="0"/>
              <a:pPr/>
              <a:t>18</a:t>
            </a:fld>
            <a:endParaRPr lang="en-US" dirty="0"/>
          </a:p>
        </p:txBody>
      </p:sp>
      <p:sp>
        <p:nvSpPr>
          <p:cNvPr id="3" name="Title 2">
            <a:extLst>
              <a:ext uri="{FF2B5EF4-FFF2-40B4-BE49-F238E27FC236}">
                <a16:creationId xmlns:a16="http://schemas.microsoft.com/office/drawing/2014/main" id="{10A81449-EA2C-4667-838B-FB2CC6939AE2}"/>
              </a:ext>
            </a:extLst>
          </p:cNvPr>
          <p:cNvSpPr>
            <a:spLocks noGrp="1"/>
          </p:cNvSpPr>
          <p:nvPr>
            <p:ph type="title"/>
          </p:nvPr>
        </p:nvSpPr>
        <p:spPr/>
        <p:txBody>
          <a:bodyPr/>
          <a:lstStyle/>
          <a:p>
            <a:r>
              <a:rPr lang="en-US" sz="4500" dirty="0">
                <a:cs typeface="Calibri" panose="020F0502020204030204" pitchFamily="34" charset="0"/>
              </a:rPr>
              <a:t>How to submit IHA/SHA documents</a:t>
            </a:r>
          </a:p>
        </p:txBody>
      </p:sp>
      <p:sp>
        <p:nvSpPr>
          <p:cNvPr id="7" name="Rectangle 6">
            <a:extLst>
              <a:ext uri="{FF2B5EF4-FFF2-40B4-BE49-F238E27FC236}">
                <a16:creationId xmlns:a16="http://schemas.microsoft.com/office/drawing/2014/main" id="{3BE57AE4-EEA9-4917-A628-DA6EC860DE2B}"/>
              </a:ext>
            </a:extLst>
          </p:cNvPr>
          <p:cNvSpPr/>
          <p:nvPr/>
        </p:nvSpPr>
        <p:spPr>
          <a:xfrm>
            <a:off x="426390" y="6255492"/>
            <a:ext cx="114788" cy="228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384D2F6-7426-497F-856C-CCB8D9743C74}"/>
              </a:ext>
            </a:extLst>
          </p:cNvPr>
          <p:cNvSpPr>
            <a:spLocks noGrp="1"/>
          </p:cNvSpPr>
          <p:nvPr>
            <p:ph type="body" sz="quarter" idx="12"/>
          </p:nvPr>
        </p:nvSpPr>
        <p:spPr>
          <a:xfrm>
            <a:off x="340331" y="1454845"/>
            <a:ext cx="8742308" cy="5029198"/>
          </a:xfrm>
        </p:spPr>
        <p:txBody>
          <a:bodyPr/>
          <a:lstStyle/>
          <a:p>
            <a:endParaRPr lang="en-US" dirty="0"/>
          </a:p>
          <a:p>
            <a:r>
              <a:rPr lang="en-US" dirty="0"/>
              <a:t>To complete the SHA paper form: </a:t>
            </a:r>
          </a:p>
          <a:p>
            <a:pPr marL="457200" indent="-457200">
              <a:buFont typeface="+mj-lt"/>
              <a:buAutoNum type="arabicPeriod"/>
            </a:pPr>
            <a:r>
              <a:rPr lang="en-US" sz="2000" b="0" dirty="0">
                <a:solidFill>
                  <a:schemeClr val="tx1"/>
                </a:solidFill>
              </a:rPr>
              <a:t>Complete form and ensure form includes patient name and PCP signature</a:t>
            </a:r>
          </a:p>
          <a:p>
            <a:pPr marL="457200" indent="-457200">
              <a:buFont typeface="+mj-lt"/>
              <a:buAutoNum type="arabicPeriod"/>
            </a:pPr>
            <a:r>
              <a:rPr lang="en-US" sz="2000" b="0" dirty="0">
                <a:solidFill>
                  <a:schemeClr val="tx1"/>
                </a:solidFill>
              </a:rPr>
              <a:t>Include the completed SHA form in the members medical record.</a:t>
            </a:r>
          </a:p>
          <a:p>
            <a:pPr marL="457200" indent="-457200">
              <a:buFont typeface="+mj-lt"/>
              <a:buAutoNum type="arabicPeriod"/>
            </a:pPr>
            <a:r>
              <a:rPr lang="en-US" sz="2000" b="0" dirty="0">
                <a:solidFill>
                  <a:schemeClr val="tx1"/>
                </a:solidFill>
              </a:rPr>
              <a:t>Input data into COZEVA</a:t>
            </a:r>
          </a:p>
          <a:p>
            <a:r>
              <a:rPr lang="en-US" dirty="0"/>
              <a:t>To complete the SHA electronically:</a:t>
            </a:r>
          </a:p>
          <a:p>
            <a:pPr marL="457200" indent="-457200">
              <a:buFont typeface="+mj-lt"/>
              <a:buAutoNum type="arabicPeriod"/>
            </a:pPr>
            <a:r>
              <a:rPr lang="en-US" sz="2000" b="0" dirty="0">
                <a:solidFill>
                  <a:schemeClr val="tx1"/>
                </a:solidFill>
              </a:rPr>
              <a:t>Notify your Health Plan </a:t>
            </a:r>
            <a:r>
              <a:rPr lang="en-US" sz="2000" b="0" dirty="0">
                <a:solidFill>
                  <a:srgbClr val="FF0000"/>
                </a:solidFill>
              </a:rPr>
              <a:t>at least two (2) months prior </a:t>
            </a:r>
            <a:r>
              <a:rPr lang="en-US" sz="2000" b="0" dirty="0">
                <a:solidFill>
                  <a:schemeClr val="tx1"/>
                </a:solidFill>
              </a:rPr>
              <a:t>to the intended implementation date by completing the Electronic SHA Format Notification Form</a:t>
            </a:r>
          </a:p>
          <a:p>
            <a:pPr marL="457200" indent="-457200">
              <a:buFont typeface="+mj-lt"/>
              <a:buAutoNum type="arabicPeriod"/>
            </a:pPr>
            <a:r>
              <a:rPr lang="en-US" sz="2000" b="0" dirty="0">
                <a:solidFill>
                  <a:schemeClr val="tx1"/>
                </a:solidFill>
              </a:rPr>
              <a:t>Send the completed form to your health plans identified email/fax number.</a:t>
            </a:r>
          </a:p>
          <a:p>
            <a:pPr marL="457200" indent="-457200">
              <a:buFont typeface="+mj-lt"/>
              <a:buAutoNum type="arabicPeriod"/>
            </a:pPr>
            <a:r>
              <a:rPr lang="en-US" sz="2000" b="0" dirty="0">
                <a:solidFill>
                  <a:schemeClr val="tx1"/>
                </a:solidFill>
              </a:rPr>
              <a:t>Input data into COZEVA</a:t>
            </a:r>
          </a:p>
          <a:p>
            <a:pPr marL="457200" indent="-457200">
              <a:buFont typeface="+mj-lt"/>
              <a:buAutoNum type="arabicPeriod"/>
            </a:pPr>
            <a:endParaRPr lang="en-US" sz="2200" b="0" dirty="0">
              <a:solidFill>
                <a:schemeClr val="tx1"/>
              </a:solidFill>
            </a:endParaRPr>
          </a:p>
        </p:txBody>
      </p:sp>
      <p:pic>
        <p:nvPicPr>
          <p:cNvPr id="8" name="Picture 7">
            <a:extLst>
              <a:ext uri="{FF2B5EF4-FFF2-40B4-BE49-F238E27FC236}">
                <a16:creationId xmlns:a16="http://schemas.microsoft.com/office/drawing/2014/main" id="{7A2F30E0-4BFB-4BAD-989E-FFF1AFFBCDB4}"/>
              </a:ext>
            </a:extLst>
          </p:cNvPr>
          <p:cNvPicPr>
            <a:picLocks noChangeAspect="1"/>
          </p:cNvPicPr>
          <p:nvPr/>
        </p:nvPicPr>
        <p:blipFill>
          <a:blip r:embed="rId3"/>
          <a:stretch>
            <a:fillRect/>
          </a:stretch>
        </p:blipFill>
        <p:spPr>
          <a:xfrm>
            <a:off x="8706395" y="2131018"/>
            <a:ext cx="3269261" cy="3303134"/>
          </a:xfrm>
          <a:prstGeom prst="rect">
            <a:avLst/>
          </a:prstGeom>
        </p:spPr>
      </p:pic>
    </p:spTree>
    <p:extLst>
      <p:ext uri="{BB962C8B-B14F-4D97-AF65-F5344CB8AC3E}">
        <p14:creationId xmlns:p14="http://schemas.microsoft.com/office/powerpoint/2010/main" val="234594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177BF-2B3B-439D-AFE9-5BC2F0F33A01}"/>
              </a:ext>
            </a:extLst>
          </p:cNvPr>
          <p:cNvSpPr/>
          <p:nvPr/>
        </p:nvSpPr>
        <p:spPr>
          <a:xfrm>
            <a:off x="247973" y="5734373"/>
            <a:ext cx="184717" cy="33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A81449-EA2C-4667-838B-FB2CC6939AE2}"/>
              </a:ext>
            </a:extLst>
          </p:cNvPr>
          <p:cNvSpPr>
            <a:spLocks noGrp="1"/>
          </p:cNvSpPr>
          <p:nvPr>
            <p:ph type="title"/>
          </p:nvPr>
        </p:nvSpPr>
        <p:spPr/>
        <p:txBody>
          <a:bodyPr/>
          <a:lstStyle/>
          <a:p>
            <a:r>
              <a:rPr lang="en-US" sz="4500" dirty="0">
                <a:cs typeface="Calibri" panose="020F0502020204030204" pitchFamily="34" charset="0"/>
              </a:rPr>
              <a:t>Quality Best Practices</a:t>
            </a:r>
          </a:p>
        </p:txBody>
      </p:sp>
      <p:sp>
        <p:nvSpPr>
          <p:cNvPr id="7" name="Rectangle 6">
            <a:extLst>
              <a:ext uri="{FF2B5EF4-FFF2-40B4-BE49-F238E27FC236}">
                <a16:creationId xmlns:a16="http://schemas.microsoft.com/office/drawing/2014/main" id="{3BE57AE4-EEA9-4917-A628-DA6EC860DE2B}"/>
              </a:ext>
            </a:extLst>
          </p:cNvPr>
          <p:cNvSpPr/>
          <p:nvPr/>
        </p:nvSpPr>
        <p:spPr>
          <a:xfrm>
            <a:off x="426390" y="6255492"/>
            <a:ext cx="114788" cy="228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384D2F6-7426-497F-856C-CCB8D9743C74}"/>
              </a:ext>
            </a:extLst>
          </p:cNvPr>
          <p:cNvSpPr>
            <a:spLocks noGrp="1"/>
          </p:cNvSpPr>
          <p:nvPr>
            <p:ph type="body" sz="quarter" idx="12"/>
          </p:nvPr>
        </p:nvSpPr>
        <p:spPr>
          <a:xfrm>
            <a:off x="483784" y="1462430"/>
            <a:ext cx="10946216" cy="5029198"/>
          </a:xfrm>
        </p:spPr>
        <p:txBody>
          <a:bodyPr/>
          <a:lstStyle/>
          <a:p>
            <a:endParaRPr lang="en-US" dirty="0"/>
          </a:p>
          <a:p>
            <a:r>
              <a:rPr lang="en-US" sz="2000" b="0" dirty="0">
                <a:solidFill>
                  <a:schemeClr val="tx1"/>
                </a:solidFill>
              </a:rPr>
              <a:t>The Staying Healthy Assessment (SHA) forms must be distributed to new patients during the Initial Health Assessment (IHA) and on a timely basis once patients enter a new age category. </a:t>
            </a:r>
          </a:p>
          <a:p>
            <a:r>
              <a:rPr lang="en-US" sz="2000" dirty="0"/>
              <a:t> Pre-Office Visit</a:t>
            </a:r>
          </a:p>
          <a:p>
            <a:pPr marL="342900" indent="-342900">
              <a:buFont typeface="Arial" panose="020B0604020202020204" pitchFamily="34" charset="0"/>
              <a:buChar char="•"/>
            </a:pPr>
            <a:r>
              <a:rPr lang="en-US" sz="2000" b="0" dirty="0">
                <a:solidFill>
                  <a:schemeClr val="tx1"/>
                </a:solidFill>
              </a:rPr>
              <a:t>Schedule appointment</a:t>
            </a:r>
          </a:p>
          <a:p>
            <a:pPr marL="342900" indent="-342900">
              <a:buFont typeface="Arial" panose="020B0604020202020204" pitchFamily="34" charset="0"/>
              <a:buChar char="•"/>
            </a:pPr>
            <a:r>
              <a:rPr lang="en-US" sz="2000" b="0" dirty="0">
                <a:solidFill>
                  <a:schemeClr val="tx1"/>
                </a:solidFill>
              </a:rPr>
              <a:t>Mail/Email SHA form to patient prior to appointment</a:t>
            </a:r>
          </a:p>
          <a:p>
            <a:pPr marL="342900" indent="-342900">
              <a:buFont typeface="Arial" panose="020B0604020202020204" pitchFamily="34" charset="0"/>
              <a:buChar char="•"/>
            </a:pPr>
            <a:r>
              <a:rPr lang="en-US" sz="2000" b="0" dirty="0">
                <a:solidFill>
                  <a:schemeClr val="tx1"/>
                </a:solidFill>
              </a:rPr>
              <a:t>Call patient to remind the individual of their appointment and to bring/send in the SHA form</a:t>
            </a:r>
          </a:p>
          <a:p>
            <a:r>
              <a:rPr lang="en-US" sz="2000" dirty="0"/>
              <a:t>During-Office Visit</a:t>
            </a:r>
          </a:p>
          <a:p>
            <a:pPr marL="342900" indent="-342900">
              <a:buFont typeface="Arial" panose="020B0604020202020204" pitchFamily="34" charset="0"/>
              <a:buChar char="•"/>
            </a:pPr>
            <a:r>
              <a:rPr lang="en-US" sz="2000" b="0" dirty="0">
                <a:solidFill>
                  <a:schemeClr val="tx1"/>
                </a:solidFill>
              </a:rPr>
              <a:t>Go over completed SHA form with patient for clarity, and to update patient file</a:t>
            </a:r>
          </a:p>
          <a:p>
            <a:pPr marL="342900" indent="-342900">
              <a:buFont typeface="Arial" panose="020B0604020202020204" pitchFamily="34" charset="0"/>
              <a:buChar char="•"/>
            </a:pPr>
            <a:r>
              <a:rPr lang="en-US" sz="2000" b="0" dirty="0">
                <a:solidFill>
                  <a:schemeClr val="tx1"/>
                </a:solidFill>
              </a:rPr>
              <a:t>Ask if there are any other health concerns before proceeding</a:t>
            </a:r>
          </a:p>
          <a:p>
            <a:r>
              <a:rPr lang="en-US" sz="2000" dirty="0"/>
              <a:t>After-Office Visit</a:t>
            </a:r>
          </a:p>
          <a:p>
            <a:pPr marL="342900" indent="-342900">
              <a:buFont typeface="Arial" panose="020B0604020202020204" pitchFamily="34" charset="0"/>
              <a:buChar char="•"/>
            </a:pPr>
            <a:r>
              <a:rPr lang="en-US" sz="2000" b="0" dirty="0">
                <a:solidFill>
                  <a:schemeClr val="tx1"/>
                </a:solidFill>
              </a:rPr>
              <a:t>Be sure to follow-up on the information you gathered with the SHA by scheduling any necessary labs, screenings, referrals or appointments</a:t>
            </a:r>
          </a:p>
          <a:p>
            <a:endParaRPr lang="en-US" sz="2000" dirty="0"/>
          </a:p>
          <a:p>
            <a:pPr marL="342900" indent="-342900">
              <a:buFont typeface="Arial" panose="020B0604020202020204" pitchFamily="34" charset="0"/>
              <a:buChar char="•"/>
            </a:pPr>
            <a:endParaRPr lang="en-US" sz="2000" dirty="0"/>
          </a:p>
          <a:p>
            <a:endParaRPr lang="en-US" sz="2000" b="0" dirty="0">
              <a:solidFill>
                <a:schemeClr val="tx1"/>
              </a:solidFill>
            </a:endParaRPr>
          </a:p>
          <a:p>
            <a:pPr marL="457200" indent="-457200">
              <a:buFont typeface="+mj-lt"/>
              <a:buAutoNum type="arabicPeriod"/>
            </a:pPr>
            <a:endParaRPr lang="en-US" sz="2200" b="0" dirty="0">
              <a:solidFill>
                <a:schemeClr val="tx1"/>
              </a:solidFill>
            </a:endParaRPr>
          </a:p>
        </p:txBody>
      </p:sp>
    </p:spTree>
    <p:extLst>
      <p:ext uri="{BB962C8B-B14F-4D97-AF65-F5344CB8AC3E}">
        <p14:creationId xmlns:p14="http://schemas.microsoft.com/office/powerpoint/2010/main" val="967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B2B8EC1-6F45-9F41-A99F-DC91EFBF1972}" type="slidenum">
              <a:rPr lang="en-US" smtClean="0"/>
              <a:pPr/>
              <a:t>2</a:t>
            </a:fld>
            <a:endParaRPr lang="en-US" dirty="0"/>
          </a:p>
        </p:txBody>
      </p:sp>
      <p:sp>
        <p:nvSpPr>
          <p:cNvPr id="10" name="Content Placeholder 4">
            <a:extLst>
              <a:ext uri="{FF2B5EF4-FFF2-40B4-BE49-F238E27FC236}">
                <a16:creationId xmlns:a16="http://schemas.microsoft.com/office/drawing/2014/main" id="{294B304A-B8BE-4818-B034-47057F525D68}"/>
              </a:ext>
            </a:extLst>
          </p:cNvPr>
          <p:cNvSpPr>
            <a:spLocks noGrp="1"/>
          </p:cNvSpPr>
          <p:nvPr>
            <p:ph type="body" sz="quarter" idx="12"/>
          </p:nvPr>
        </p:nvSpPr>
        <p:spPr>
          <a:xfrm>
            <a:off x="503507" y="76734"/>
            <a:ext cx="9547144" cy="4224046"/>
          </a:xfrm>
        </p:spPr>
        <p:txBody>
          <a:bodyPr anchor="ctr"/>
          <a:lstStyle/>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r>
              <a:rPr lang="en-US" sz="3600" b="1" dirty="0">
                <a:latin typeface="Calibri" panose="020F0502020204030204" pitchFamily="34" charset="0"/>
                <a:cs typeface="Calibri" panose="020F0502020204030204" pitchFamily="34" charset="0"/>
              </a:rPr>
              <a:t>Learning Objectives</a:t>
            </a: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What is the Initial Health Assessment (IHA): Slides 3-4</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IHA timeframe for appointment: Slide 5-6</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What should the IHA include? Slide 7</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Provider: Assessment Requirements: Slide 8-10</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SHA Periodicity: Slide 11-12</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2023 Name Change: Initial Health Appointment Slide 13</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Patient: Timing of appointment Slide 14</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Staying Healthy Assessment (SHA) Form Slide 15-16</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NEW: Staying Healthy Assessment Form for SENIORS Slide 17</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How to submit IHA/SHA documents Slide 18</a:t>
            </a:r>
          </a:p>
          <a:p>
            <a:pPr marL="640080" indent="-457200">
              <a:spcBef>
                <a:spcPct val="20000"/>
              </a:spcBef>
              <a:buClr>
                <a:schemeClr val="bg1"/>
              </a:buClr>
            </a:pPr>
            <a:r>
              <a:rPr lang="en-US" sz="1950" dirty="0">
                <a:latin typeface="Calibri" panose="020F0502020204030204" pitchFamily="34" charset="0"/>
                <a:cs typeface="Calibri" panose="020F0502020204030204" pitchFamily="34" charset="0"/>
              </a:rPr>
              <a:t>Quality Best Practices Slide 19</a:t>
            </a:r>
          </a:p>
          <a:p>
            <a:pPr marL="0" indent="0">
              <a:spcBef>
                <a:spcPct val="20000"/>
              </a:spcBef>
              <a:buNone/>
            </a:pPr>
            <a:endParaRPr lang="en-US" sz="1600"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latin typeface="Helvetica" panose="020B0604020202020204" pitchFamily="34" charset="0"/>
              <a:cs typeface="Helvetica" panose="020B0604020202020204" pitchFamily="34" charset="0"/>
            </a:endParaRPr>
          </a:p>
          <a:p>
            <a:pPr marL="0" indent="0">
              <a:spcBef>
                <a:spcPct val="20000"/>
              </a:spcBef>
              <a:buNone/>
            </a:pPr>
            <a:endParaRPr lang="en-US" sz="1600" b="1" dirty="0">
              <a:solidFill>
                <a:schemeClr val="accent1">
                  <a:lumMod val="50000"/>
                </a:schemeClr>
              </a:solidFill>
              <a:latin typeface="Helvetica" panose="020B0604020202020204" pitchFamily="34" charset="0"/>
              <a:cs typeface="Helvetica" panose="020B0604020202020204" pitchFamily="34" charset="0"/>
            </a:endParaRPr>
          </a:p>
          <a:p>
            <a:pPr marL="0" indent="0">
              <a:spcBef>
                <a:spcPct val="20000"/>
              </a:spcBef>
              <a:buNone/>
            </a:pPr>
            <a:endParaRPr lang="en-US" sz="1200" b="1" dirty="0">
              <a:solidFill>
                <a:schemeClr val="accent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6931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212159-5847-4248-909F-E3E0355DCB6D}"/>
              </a:ext>
            </a:extLst>
          </p:cNvPr>
          <p:cNvSpPr>
            <a:spLocks noGrp="1"/>
          </p:cNvSpPr>
          <p:nvPr>
            <p:ph type="sldNum" sz="quarter" idx="11"/>
          </p:nvPr>
        </p:nvSpPr>
        <p:spPr/>
        <p:txBody>
          <a:bodyPr/>
          <a:lstStyle/>
          <a:p>
            <a:fld id="{FB2B8EC1-6F45-9F41-A99F-DC91EFBF1972}" type="slidenum">
              <a:rPr lang="en-US" smtClean="0"/>
              <a:pPr/>
              <a:t>20</a:t>
            </a:fld>
            <a:endParaRPr lang="en-US" dirty="0"/>
          </a:p>
        </p:txBody>
      </p:sp>
      <p:sp>
        <p:nvSpPr>
          <p:cNvPr id="4" name="Title 3">
            <a:extLst>
              <a:ext uri="{FF2B5EF4-FFF2-40B4-BE49-F238E27FC236}">
                <a16:creationId xmlns:a16="http://schemas.microsoft.com/office/drawing/2014/main" id="{C3DE5840-9B3E-4EC7-A9B1-22F9C99941F1}"/>
              </a:ext>
            </a:extLst>
          </p:cNvPr>
          <p:cNvSpPr>
            <a:spLocks noGrp="1"/>
          </p:cNvSpPr>
          <p:nvPr>
            <p:ph type="title"/>
          </p:nvPr>
        </p:nvSpPr>
        <p:spPr/>
        <p:txBody>
          <a:bodyPr/>
          <a:lstStyle/>
          <a:p>
            <a:r>
              <a:rPr lang="en-US" sz="4500" dirty="0">
                <a:cs typeface="Calibri Light" panose="020F0302020204030204" pitchFamily="34" charset="0"/>
              </a:rPr>
              <a:t>Conclusion</a:t>
            </a:r>
          </a:p>
        </p:txBody>
      </p:sp>
      <p:sp>
        <p:nvSpPr>
          <p:cNvPr id="6" name="Rectangle 5">
            <a:extLst>
              <a:ext uri="{FF2B5EF4-FFF2-40B4-BE49-F238E27FC236}">
                <a16:creationId xmlns:a16="http://schemas.microsoft.com/office/drawing/2014/main" id="{D20C56CA-BF9A-49B3-B015-56A79590E234}"/>
              </a:ext>
            </a:extLst>
          </p:cNvPr>
          <p:cNvSpPr/>
          <p:nvPr/>
        </p:nvSpPr>
        <p:spPr>
          <a:xfrm>
            <a:off x="2279596" y="2473590"/>
            <a:ext cx="6971980" cy="2246769"/>
          </a:xfrm>
          <a:prstGeom prst="rect">
            <a:avLst/>
          </a:prstGeom>
        </p:spPr>
        <p:txBody>
          <a:bodyPr wrap="square">
            <a:spAutoFit/>
          </a:bodyPr>
          <a:lstStyle/>
          <a:p>
            <a:pPr algn="ctr"/>
            <a:r>
              <a:rPr lang="en-US" sz="2800" b="1" dirty="0"/>
              <a:t>Thank you for your continued efforts in providing our members with the highest level of quality care by providing timely access.</a:t>
            </a:r>
          </a:p>
          <a:p>
            <a:pPr algn="ctr"/>
            <a:r>
              <a:rPr lang="en-US" sz="2800" b="1" dirty="0"/>
              <a:t>MSCHP Quality Management Department </a:t>
            </a:r>
            <a:r>
              <a:rPr lang="en-US" sz="2800" b="1" dirty="0">
                <a:solidFill>
                  <a:srgbClr val="48A23F"/>
                </a:solidFill>
              </a:rPr>
              <a:t>MCselectquality@memorialcare.org</a:t>
            </a:r>
          </a:p>
        </p:txBody>
      </p:sp>
      <p:sp>
        <p:nvSpPr>
          <p:cNvPr id="12" name="Rectangle 11">
            <a:extLst>
              <a:ext uri="{FF2B5EF4-FFF2-40B4-BE49-F238E27FC236}">
                <a16:creationId xmlns:a16="http://schemas.microsoft.com/office/drawing/2014/main" id="{AEEF235D-9EB8-4C65-BCC8-F7887F0E3168}"/>
              </a:ext>
            </a:extLst>
          </p:cNvPr>
          <p:cNvSpPr/>
          <p:nvPr/>
        </p:nvSpPr>
        <p:spPr>
          <a:xfrm>
            <a:off x="9748434" y="5754230"/>
            <a:ext cx="2216258" cy="944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7543C9A-02C0-46AB-B1E8-077FB91B0984}"/>
              </a:ext>
            </a:extLst>
          </p:cNvPr>
          <p:cNvGrpSpPr/>
          <p:nvPr/>
        </p:nvGrpSpPr>
        <p:grpSpPr>
          <a:xfrm>
            <a:off x="1748632" y="5466853"/>
            <a:ext cx="8959617" cy="1518834"/>
            <a:chOff x="1291431" y="5416658"/>
            <a:chExt cx="8959617" cy="1518834"/>
          </a:xfrm>
        </p:grpSpPr>
        <p:pic>
          <p:nvPicPr>
            <p:cNvPr id="7" name="Picture 6">
              <a:extLst>
                <a:ext uri="{FF2B5EF4-FFF2-40B4-BE49-F238E27FC236}">
                  <a16:creationId xmlns:a16="http://schemas.microsoft.com/office/drawing/2014/main" id="{C7466AD6-05BB-44C7-85C9-29BCD824D1CD}"/>
                </a:ext>
              </a:extLst>
            </p:cNvPr>
            <p:cNvPicPr>
              <a:picLocks noChangeAspect="1"/>
            </p:cNvPicPr>
            <p:nvPr/>
          </p:nvPicPr>
          <p:blipFill>
            <a:blip r:embed="rId2"/>
            <a:stretch>
              <a:fillRect/>
            </a:stretch>
          </p:blipFill>
          <p:spPr>
            <a:xfrm>
              <a:off x="5421472" y="5881123"/>
              <a:ext cx="1266048" cy="615088"/>
            </a:xfrm>
            <a:prstGeom prst="rect">
              <a:avLst/>
            </a:prstGeom>
          </p:spPr>
        </p:pic>
        <p:pic>
          <p:nvPicPr>
            <p:cNvPr id="8" name="Picture 7">
              <a:extLst>
                <a:ext uri="{FF2B5EF4-FFF2-40B4-BE49-F238E27FC236}">
                  <a16:creationId xmlns:a16="http://schemas.microsoft.com/office/drawing/2014/main" id="{D7F1A969-E3DA-480E-AF90-E638DE03ABF4}"/>
                </a:ext>
              </a:extLst>
            </p:cNvPr>
            <p:cNvPicPr>
              <a:picLocks noChangeAspect="1"/>
            </p:cNvPicPr>
            <p:nvPr/>
          </p:nvPicPr>
          <p:blipFill>
            <a:blip r:embed="rId3"/>
            <a:stretch>
              <a:fillRect/>
            </a:stretch>
          </p:blipFill>
          <p:spPr>
            <a:xfrm>
              <a:off x="6687520" y="5588374"/>
              <a:ext cx="1973220" cy="1109936"/>
            </a:xfrm>
            <a:prstGeom prst="rect">
              <a:avLst/>
            </a:prstGeom>
          </p:spPr>
        </p:pic>
        <p:pic>
          <p:nvPicPr>
            <p:cNvPr id="9" name="Picture 8">
              <a:extLst>
                <a:ext uri="{FF2B5EF4-FFF2-40B4-BE49-F238E27FC236}">
                  <a16:creationId xmlns:a16="http://schemas.microsoft.com/office/drawing/2014/main" id="{31A3DB7E-E6B6-4413-AFD1-B5323F23B6EA}"/>
                </a:ext>
              </a:extLst>
            </p:cNvPr>
            <p:cNvPicPr>
              <a:picLocks noChangeAspect="1"/>
            </p:cNvPicPr>
            <p:nvPr/>
          </p:nvPicPr>
          <p:blipFill>
            <a:blip r:embed="rId4"/>
            <a:stretch>
              <a:fillRect/>
            </a:stretch>
          </p:blipFill>
          <p:spPr>
            <a:xfrm>
              <a:off x="3196452" y="5881123"/>
              <a:ext cx="1684337" cy="667172"/>
            </a:xfrm>
            <a:prstGeom prst="rect">
              <a:avLst/>
            </a:prstGeom>
          </p:spPr>
        </p:pic>
        <p:pic>
          <p:nvPicPr>
            <p:cNvPr id="10" name="Picture 9">
              <a:extLst>
                <a:ext uri="{FF2B5EF4-FFF2-40B4-BE49-F238E27FC236}">
                  <a16:creationId xmlns:a16="http://schemas.microsoft.com/office/drawing/2014/main" id="{31A5D2B7-1673-47EF-B822-798D2515FFC6}"/>
                </a:ext>
              </a:extLst>
            </p:cNvPr>
            <p:cNvPicPr>
              <a:picLocks noChangeAspect="1"/>
            </p:cNvPicPr>
            <p:nvPr/>
          </p:nvPicPr>
          <p:blipFill>
            <a:blip r:embed="rId5"/>
            <a:stretch>
              <a:fillRect/>
            </a:stretch>
          </p:blipFill>
          <p:spPr>
            <a:xfrm>
              <a:off x="1291431" y="5754230"/>
              <a:ext cx="1544664" cy="868874"/>
            </a:xfrm>
            <a:prstGeom prst="rect">
              <a:avLst/>
            </a:prstGeom>
          </p:spPr>
        </p:pic>
        <p:pic>
          <p:nvPicPr>
            <p:cNvPr id="11" name="Picture 10">
              <a:extLst>
                <a:ext uri="{FF2B5EF4-FFF2-40B4-BE49-F238E27FC236}">
                  <a16:creationId xmlns:a16="http://schemas.microsoft.com/office/drawing/2014/main" id="{E4AE9CA3-A25B-428F-A81B-8228771B5C01}"/>
                </a:ext>
              </a:extLst>
            </p:cNvPr>
            <p:cNvPicPr>
              <a:picLocks noChangeAspect="1"/>
            </p:cNvPicPr>
            <p:nvPr/>
          </p:nvPicPr>
          <p:blipFill>
            <a:blip r:embed="rId6"/>
            <a:stretch>
              <a:fillRect/>
            </a:stretch>
          </p:blipFill>
          <p:spPr>
            <a:xfrm>
              <a:off x="8732214" y="5416658"/>
              <a:ext cx="1518834" cy="1518834"/>
            </a:xfrm>
            <a:prstGeom prst="rect">
              <a:avLst/>
            </a:prstGeom>
          </p:spPr>
        </p:pic>
      </p:grpSp>
    </p:spTree>
    <p:extLst>
      <p:ext uri="{BB962C8B-B14F-4D97-AF65-F5344CB8AC3E}">
        <p14:creationId xmlns:p14="http://schemas.microsoft.com/office/powerpoint/2010/main" val="143404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7539-355D-4CED-B568-FB27D0EA19CE}"/>
              </a:ext>
            </a:extLst>
          </p:cNvPr>
          <p:cNvSpPr>
            <a:spLocks noGrp="1"/>
          </p:cNvSpPr>
          <p:nvPr>
            <p:ph type="sldNum" sz="quarter" idx="11"/>
          </p:nvPr>
        </p:nvSpPr>
        <p:spPr/>
        <p:txBody>
          <a:bodyPr/>
          <a:lstStyle/>
          <a:p>
            <a:fld id="{FB2B8EC1-6F45-9F41-A99F-DC91EFBF1972}" type="slidenum">
              <a:rPr lang="en-US" smtClean="0"/>
              <a:pPr/>
              <a:t>3</a:t>
            </a:fld>
            <a:endParaRPr lang="en-US" dirty="0"/>
          </a:p>
        </p:txBody>
      </p:sp>
      <p:sp>
        <p:nvSpPr>
          <p:cNvPr id="5" name="Content Placeholder 4">
            <a:extLst>
              <a:ext uri="{FF2B5EF4-FFF2-40B4-BE49-F238E27FC236}">
                <a16:creationId xmlns:a16="http://schemas.microsoft.com/office/drawing/2014/main" id="{62072EDC-BD4F-4BB9-993B-6BCC9D734DE3}"/>
              </a:ext>
            </a:extLst>
          </p:cNvPr>
          <p:cNvSpPr txBox="1">
            <a:spLocks/>
          </p:cNvSpPr>
          <p:nvPr/>
        </p:nvSpPr>
        <p:spPr>
          <a:xfrm>
            <a:off x="627134" y="1836747"/>
            <a:ext cx="9522479" cy="4233652"/>
          </a:xfrm>
          <a:prstGeom prst="rect">
            <a:avLst/>
          </a:prstGeom>
        </p:spPr>
        <p:txBody>
          <a:bodyPr anchor="ctr"/>
          <a:lst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a:lstStyle>
          <a:p>
            <a:pPr marL="0" indent="0">
              <a:spcBef>
                <a:spcPct val="20000"/>
              </a:spcBef>
              <a:buFont typeface="+mj-lt"/>
              <a:buNone/>
            </a:pPr>
            <a:endParaRPr lang="en-US" sz="2000" b="1" dirty="0">
              <a:solidFill>
                <a:srgbClr val="330072"/>
              </a:solidFill>
              <a:latin typeface="Helvetica" panose="020B060402020202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8DCCC68B-D733-4D16-A735-DCA2CEBBA918}"/>
              </a:ext>
            </a:extLst>
          </p:cNvPr>
          <p:cNvSpPr txBox="1">
            <a:spLocks noGrp="1"/>
          </p:cNvSpPr>
          <p:nvPr>
            <p:ph type="title"/>
          </p:nvPr>
        </p:nvSpPr>
        <p:spPr>
          <a:xfrm>
            <a:off x="533760" y="247203"/>
            <a:ext cx="10270376" cy="1288045"/>
          </a:xfrm>
          <a:prstGeom prst="rect">
            <a:avLst/>
          </a:prstGeom>
          <a:noFill/>
        </p:spPr>
        <p:txBody>
          <a:bodyPr wrap="none" rtlCol="0">
            <a:spAutoFit/>
          </a:bodyPr>
          <a:lstStyle/>
          <a:p>
            <a:r>
              <a:rPr lang="en-US" sz="4500" dirty="0"/>
              <a:t>What is the Initial Health Assessment (IHA)? </a:t>
            </a:r>
            <a:br>
              <a:rPr lang="en-US" sz="4500" dirty="0"/>
            </a:br>
            <a:r>
              <a:rPr lang="en-US" sz="2400" i="1" dirty="0"/>
              <a:t>Regulatory and Network Standards</a:t>
            </a:r>
            <a:br>
              <a:rPr lang="en-US" sz="2400" i="1" dirty="0"/>
            </a:br>
            <a:endParaRPr lang="en-US" sz="2400" i="1" dirty="0">
              <a:solidFill>
                <a:schemeClr val="bg1"/>
              </a:solidFill>
            </a:endParaRPr>
          </a:p>
        </p:txBody>
      </p:sp>
      <p:sp>
        <p:nvSpPr>
          <p:cNvPr id="7" name="Rectangle 6">
            <a:extLst>
              <a:ext uri="{FF2B5EF4-FFF2-40B4-BE49-F238E27FC236}">
                <a16:creationId xmlns:a16="http://schemas.microsoft.com/office/drawing/2014/main" id="{8D8CCFB7-6D7B-4DD8-B2E8-AB575D4B1ECF}"/>
              </a:ext>
            </a:extLst>
          </p:cNvPr>
          <p:cNvSpPr/>
          <p:nvPr/>
        </p:nvSpPr>
        <p:spPr>
          <a:xfrm>
            <a:off x="273669" y="1708500"/>
            <a:ext cx="9335732" cy="904863"/>
          </a:xfrm>
          <a:prstGeom prst="rect">
            <a:avLst/>
          </a:prstGeom>
        </p:spPr>
        <p:txBody>
          <a:bodyPr wrap="square">
            <a:spAutoFit/>
          </a:bodyPr>
          <a:lstStyle/>
          <a:p>
            <a:pPr lvl="0">
              <a:spcBef>
                <a:spcPct val="20000"/>
              </a:spcBef>
              <a:defRPr/>
            </a:pPr>
            <a:r>
              <a:rPr lang="en-US" sz="2400" b="1" kern="0" dirty="0">
                <a:solidFill>
                  <a:srgbClr val="48A23F"/>
                </a:solidFill>
                <a:latin typeface="Calibri" panose="020F0502020204030204" pitchFamily="34" charset="0"/>
                <a:cs typeface="Calibri" panose="020F0502020204030204" pitchFamily="34" charset="0"/>
              </a:rPr>
              <a:t>Regulatory and Network Standards</a:t>
            </a:r>
          </a:p>
          <a:p>
            <a:pPr lvl="0">
              <a:spcBef>
                <a:spcPct val="20000"/>
              </a:spcBef>
              <a:defRPr/>
            </a:pPr>
            <a:endParaRPr lang="en-US" sz="2400" b="1" kern="0" dirty="0">
              <a:solidFill>
                <a:srgbClr val="4472C4">
                  <a:lumMod val="50000"/>
                </a:srgb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6B0B685A-C45B-4E9C-A41C-D69BCF30B870}"/>
              </a:ext>
            </a:extLst>
          </p:cNvPr>
          <p:cNvSpPr/>
          <p:nvPr/>
        </p:nvSpPr>
        <p:spPr>
          <a:xfrm>
            <a:off x="297887" y="2160932"/>
            <a:ext cx="5699957" cy="3785652"/>
          </a:xfrm>
          <a:prstGeom prst="rect">
            <a:avLst/>
          </a:prstGeom>
        </p:spPr>
        <p:txBody>
          <a:bodyPr wrap="square">
            <a:spAutoFit/>
          </a:bodyPr>
          <a:lstStyle/>
          <a:p>
            <a:r>
              <a:rPr lang="en-US" sz="2000" dirty="0">
                <a:ea typeface="Times New Roman" panose="02020603050405020304" pitchFamily="18" charset="0"/>
                <a:cs typeface="Calibri"/>
              </a:rPr>
              <a:t>As a MemorialCare Select Health Plan participating physician in the Medi-Cal Managed Care (Medi-Cal) network, your office is required to meet the requirements of the Department of Health Care Services (DHCS) </a:t>
            </a:r>
            <a:r>
              <a:rPr lang="en-US" sz="2000" dirty="0">
                <a:solidFill>
                  <a:srgbClr val="FF0000"/>
                </a:solidFill>
                <a:ea typeface="Times New Roman" panose="02020603050405020304" pitchFamily="18" charset="0"/>
                <a:cs typeface="Calibri"/>
              </a:rPr>
              <a:t>ALL NEW MEDICAID MEMBERS MUST HAVE AN INITIAL HEALTH ASSESSMENT COMPLETED TIMELY</a:t>
            </a:r>
            <a:r>
              <a:rPr lang="en-US" sz="2000" dirty="0">
                <a:ea typeface="Times New Roman" panose="02020603050405020304" pitchFamily="18" charset="0"/>
                <a:cs typeface="Calibri"/>
              </a:rPr>
              <a:t>. </a:t>
            </a:r>
            <a:endParaRPr lang="en-US" sz="2000" strike="sngStrike" dirty="0">
              <a:ea typeface="Times New Roman" panose="02020603050405020304" pitchFamily="18" charset="0"/>
              <a:cs typeface="Calibri"/>
            </a:endParaRPr>
          </a:p>
          <a:p>
            <a:endParaRPr lang="en-US" sz="2000" dirty="0">
              <a:cs typeface="Calibri"/>
            </a:endParaRPr>
          </a:p>
          <a:p>
            <a:r>
              <a:rPr lang="en-US" sz="2000" dirty="0"/>
              <a:t>MemorialCare Select Health Plans monitors these standards by providing the office with new patient spreadsheets </a:t>
            </a:r>
            <a:r>
              <a:rPr lang="en-US" sz="2000" b="1" dirty="0"/>
              <a:t>MONTHLY</a:t>
            </a:r>
            <a:r>
              <a:rPr lang="en-US" sz="2000" dirty="0"/>
              <a:t> which the office </a:t>
            </a:r>
            <a:r>
              <a:rPr lang="en-US" sz="2000" dirty="0">
                <a:solidFill>
                  <a:srgbClr val="FF0000"/>
                </a:solidFill>
              </a:rPr>
              <a:t>MUST</a:t>
            </a:r>
            <a:r>
              <a:rPr lang="en-US" sz="2000" dirty="0"/>
              <a:t> return back to MCSHP to show compliance.</a:t>
            </a:r>
          </a:p>
        </p:txBody>
      </p:sp>
      <p:pic>
        <p:nvPicPr>
          <p:cNvPr id="1026" name="Picture 2" descr="See the source image">
            <a:extLst>
              <a:ext uri="{FF2B5EF4-FFF2-40B4-BE49-F238E27FC236}">
                <a16:creationId xmlns:a16="http://schemas.microsoft.com/office/drawing/2014/main" id="{F3828527-AFFB-445B-811C-6BF1C1792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954" y="2339085"/>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4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7539-355D-4CED-B568-FB27D0EA19CE}"/>
              </a:ext>
            </a:extLst>
          </p:cNvPr>
          <p:cNvSpPr>
            <a:spLocks noGrp="1"/>
          </p:cNvSpPr>
          <p:nvPr>
            <p:ph type="sldNum" sz="quarter" idx="11"/>
          </p:nvPr>
        </p:nvSpPr>
        <p:spPr/>
        <p:txBody>
          <a:bodyPr/>
          <a:lstStyle/>
          <a:p>
            <a:fld id="{FB2B8EC1-6F45-9F41-A99F-DC91EFBF1972}" type="slidenum">
              <a:rPr lang="en-US" smtClean="0"/>
              <a:pPr/>
              <a:t>4</a:t>
            </a:fld>
            <a:endParaRPr lang="en-US" dirty="0"/>
          </a:p>
        </p:txBody>
      </p:sp>
      <p:sp>
        <p:nvSpPr>
          <p:cNvPr id="5" name="Content Placeholder 4">
            <a:extLst>
              <a:ext uri="{FF2B5EF4-FFF2-40B4-BE49-F238E27FC236}">
                <a16:creationId xmlns:a16="http://schemas.microsoft.com/office/drawing/2014/main" id="{62072EDC-BD4F-4BB9-993B-6BCC9D734DE3}"/>
              </a:ext>
            </a:extLst>
          </p:cNvPr>
          <p:cNvSpPr txBox="1">
            <a:spLocks/>
          </p:cNvSpPr>
          <p:nvPr/>
        </p:nvSpPr>
        <p:spPr>
          <a:xfrm>
            <a:off x="627134" y="1836747"/>
            <a:ext cx="9522479" cy="4233652"/>
          </a:xfrm>
          <a:prstGeom prst="rect">
            <a:avLst/>
          </a:prstGeom>
        </p:spPr>
        <p:txBody>
          <a:bodyPr anchor="ctr"/>
          <a:lst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a:lstStyle>
          <a:p>
            <a:pPr marL="0" indent="0">
              <a:spcBef>
                <a:spcPct val="20000"/>
              </a:spcBef>
              <a:buFont typeface="+mj-lt"/>
              <a:buNone/>
            </a:pPr>
            <a:endParaRPr lang="en-US" sz="2000" b="1" dirty="0">
              <a:solidFill>
                <a:srgbClr val="330072"/>
              </a:solidFill>
              <a:latin typeface="Helvetica" panose="020B060402020202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8DCCC68B-D733-4D16-A735-DCA2CEBBA918}"/>
              </a:ext>
            </a:extLst>
          </p:cNvPr>
          <p:cNvSpPr txBox="1">
            <a:spLocks noGrp="1"/>
          </p:cNvSpPr>
          <p:nvPr>
            <p:ph type="title"/>
          </p:nvPr>
        </p:nvSpPr>
        <p:spPr>
          <a:xfrm>
            <a:off x="533760" y="247203"/>
            <a:ext cx="10270376" cy="1288045"/>
          </a:xfrm>
          <a:prstGeom prst="rect">
            <a:avLst/>
          </a:prstGeom>
          <a:noFill/>
        </p:spPr>
        <p:txBody>
          <a:bodyPr wrap="none" rtlCol="0">
            <a:spAutoFit/>
          </a:bodyPr>
          <a:lstStyle/>
          <a:p>
            <a:r>
              <a:rPr lang="en-US" sz="4500" dirty="0"/>
              <a:t>What is the Initial Health Assessment (IHA)? </a:t>
            </a:r>
            <a:br>
              <a:rPr lang="en-US" sz="4500" dirty="0"/>
            </a:br>
            <a:r>
              <a:rPr lang="en-US" sz="2400" i="1" dirty="0"/>
              <a:t>Compliance</a:t>
            </a:r>
            <a:br>
              <a:rPr lang="en-US" sz="2400" i="1" dirty="0"/>
            </a:br>
            <a:endParaRPr lang="en-US" sz="2400" i="1" dirty="0">
              <a:solidFill>
                <a:schemeClr val="bg1"/>
              </a:solidFill>
            </a:endParaRPr>
          </a:p>
        </p:txBody>
      </p:sp>
      <p:sp>
        <p:nvSpPr>
          <p:cNvPr id="3" name="Rectangle 2">
            <a:extLst>
              <a:ext uri="{FF2B5EF4-FFF2-40B4-BE49-F238E27FC236}">
                <a16:creationId xmlns:a16="http://schemas.microsoft.com/office/drawing/2014/main" id="{6B0B685A-C45B-4E9C-A41C-D69BCF30B870}"/>
              </a:ext>
            </a:extLst>
          </p:cNvPr>
          <p:cNvSpPr/>
          <p:nvPr/>
        </p:nvSpPr>
        <p:spPr>
          <a:xfrm>
            <a:off x="41329" y="4138137"/>
            <a:ext cx="9774644" cy="2123658"/>
          </a:xfrm>
          <a:prstGeom prst="rect">
            <a:avLst/>
          </a:prstGeom>
        </p:spPr>
        <p:txBody>
          <a:bodyPr wrap="square">
            <a:spAutoFit/>
          </a:bodyPr>
          <a:lstStyle/>
          <a:p>
            <a:pPr marL="342900" indent="-342900">
              <a:buFont typeface="Arial" panose="020B0604020202020204" pitchFamily="34" charset="0"/>
              <a:buChar char="•"/>
            </a:pPr>
            <a:r>
              <a:rPr lang="en-US" sz="2200" dirty="0"/>
              <a:t>The IHA includes health history, physical and mental health status exam, delivery of preventive services, diagnoses and plan of care, and an individual health education behavioral assessment (IHEBA) known as </a:t>
            </a:r>
            <a:r>
              <a:rPr lang="en-US" sz="2200" dirty="0">
                <a:solidFill>
                  <a:srgbClr val="FF0000"/>
                </a:solidFill>
              </a:rPr>
              <a:t>Staying Healthy Assessment (SHA).</a:t>
            </a:r>
            <a:r>
              <a:rPr lang="en-US" sz="2200" dirty="0"/>
              <a:t> The IHA can be completed by member’s PCP, Nurse Practitioner, Provider Assistant, or certified nurse midwife in the provider office or outside the clinic setting is allowed. </a:t>
            </a:r>
          </a:p>
        </p:txBody>
      </p:sp>
      <p:sp>
        <p:nvSpPr>
          <p:cNvPr id="8" name="Rectangle 7">
            <a:extLst>
              <a:ext uri="{FF2B5EF4-FFF2-40B4-BE49-F238E27FC236}">
                <a16:creationId xmlns:a16="http://schemas.microsoft.com/office/drawing/2014/main" id="{1136A6BB-DA54-4F6E-9676-C88B1D0574E4}"/>
              </a:ext>
            </a:extLst>
          </p:cNvPr>
          <p:cNvSpPr/>
          <p:nvPr/>
        </p:nvSpPr>
        <p:spPr>
          <a:xfrm>
            <a:off x="335662" y="1761028"/>
            <a:ext cx="9335732" cy="1883593"/>
          </a:xfrm>
          <a:prstGeom prst="rect">
            <a:avLst/>
          </a:prstGeom>
        </p:spPr>
        <p:txBody>
          <a:bodyPr wrap="square">
            <a:spAutoFit/>
          </a:bodyPr>
          <a:lstStyle/>
          <a:p>
            <a:pPr lvl="0">
              <a:spcBef>
                <a:spcPct val="20000"/>
              </a:spcBef>
              <a:defRPr/>
            </a:pPr>
            <a:r>
              <a:rPr lang="en-US" sz="2400" b="1" kern="0" dirty="0">
                <a:solidFill>
                  <a:srgbClr val="48A23F"/>
                </a:solidFill>
                <a:latin typeface="Calibri" panose="020F0502020204030204" pitchFamily="34" charset="0"/>
                <a:cs typeface="Calibri" panose="020F0502020204030204" pitchFamily="34" charset="0"/>
              </a:rPr>
              <a:t>Timeliness</a:t>
            </a:r>
          </a:p>
          <a:p>
            <a:pPr marL="342900" lvl="0" indent="-342900">
              <a:spcBef>
                <a:spcPct val="20000"/>
              </a:spcBef>
              <a:buFont typeface="Arial" panose="020B0604020202020204" pitchFamily="34" charset="0"/>
              <a:buChar char="•"/>
              <a:defRPr/>
            </a:pPr>
            <a:r>
              <a:rPr lang="en-US" sz="2200" kern="0" dirty="0">
                <a:latin typeface="Calibri" panose="020F0502020204030204" pitchFamily="34" charset="0"/>
                <a:cs typeface="Calibri" panose="020F0502020204030204" pitchFamily="34" charset="0"/>
              </a:rPr>
              <a:t>For IHA timeliness refers to patients being </a:t>
            </a:r>
            <a:r>
              <a:rPr lang="en-US" sz="2200" kern="0" dirty="0">
                <a:solidFill>
                  <a:srgbClr val="FF0000"/>
                </a:solidFill>
                <a:latin typeface="Calibri" panose="020F0502020204030204" pitchFamily="34" charset="0"/>
                <a:cs typeface="Calibri" panose="020F0502020204030204" pitchFamily="34" charset="0"/>
              </a:rPr>
              <a:t>seen within 120 calendar days of enrollment</a:t>
            </a:r>
            <a:r>
              <a:rPr lang="en-US" sz="2200" kern="0" dirty="0">
                <a:latin typeface="Calibri" panose="020F0502020204030204" pitchFamily="34" charset="0"/>
                <a:cs typeface="Calibri" panose="020F0502020204030204" pitchFamily="34" charset="0"/>
              </a:rPr>
              <a:t>. Performing an initial health assessment within a timely manner is essential to identify patients needs early on and get individuals the care they need.</a:t>
            </a:r>
            <a:r>
              <a:rPr lang="en-US" sz="2200" b="1" kern="0" dirty="0">
                <a:latin typeface="Calibri" panose="020F0502020204030204" pitchFamily="34" charset="0"/>
                <a:cs typeface="Calibri" panose="020F0502020204030204" pitchFamily="34" charset="0"/>
              </a:rPr>
              <a:t> </a:t>
            </a:r>
            <a:endParaRPr lang="en-US" sz="2200" b="1" kern="0" dirty="0">
              <a:solidFill>
                <a:srgbClr val="4472C4">
                  <a:lumMod val="50000"/>
                </a:srgbClr>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FC223F5C-7B47-4698-96CC-AA37248B43BA}"/>
              </a:ext>
            </a:extLst>
          </p:cNvPr>
          <p:cNvSpPr/>
          <p:nvPr/>
        </p:nvSpPr>
        <p:spPr>
          <a:xfrm>
            <a:off x="335662" y="3628007"/>
            <a:ext cx="2254720" cy="477054"/>
          </a:xfrm>
          <a:prstGeom prst="rect">
            <a:avLst/>
          </a:prstGeom>
        </p:spPr>
        <p:txBody>
          <a:bodyPr wrap="none">
            <a:spAutoFit/>
          </a:bodyPr>
          <a:lstStyle/>
          <a:p>
            <a:r>
              <a:rPr lang="en-US" sz="2500" b="1" dirty="0">
                <a:solidFill>
                  <a:srgbClr val="48A23F"/>
                </a:solidFill>
              </a:rPr>
              <a:t>Documentation</a:t>
            </a:r>
          </a:p>
        </p:txBody>
      </p:sp>
    </p:spTree>
    <p:extLst>
      <p:ext uri="{BB962C8B-B14F-4D97-AF65-F5344CB8AC3E}">
        <p14:creationId xmlns:p14="http://schemas.microsoft.com/office/powerpoint/2010/main" val="38661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5</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IHA timeframe for appointment</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449264" y="1967642"/>
            <a:ext cx="8300453"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endPar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Timeframes</a:t>
            </a:r>
          </a:p>
          <a:p>
            <a:pPr marL="8143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Must be completed within </a:t>
            </a: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120 calendar days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of enrollment </a:t>
            </a:r>
            <a:r>
              <a:rPr kumimoji="0" lang="en-US" sz="2200" b="0" i="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unless</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All IHA elements were completed within prior 12 months                                   (Provider must still review and update the IHA).</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Member refuses</a:t>
            </a:r>
            <a:r>
              <a:rPr lang="en-US" sz="2200" dirty="0">
                <a:solidFill>
                  <a:schemeClr val="tx1"/>
                </a:solidFill>
                <a:latin typeface="Calibri" panose="020F0502020204030204" pitchFamily="34" charset="0"/>
                <a:cs typeface="Calibri" panose="020F0502020204030204" pitchFamily="34" charset="0"/>
              </a:rPr>
              <a:t>: If member refuses it must be </a:t>
            </a:r>
            <a:r>
              <a:rPr lang="en-US" sz="2200" b="1" u="sng" dirty="0">
                <a:solidFill>
                  <a:srgbClr val="FF0000"/>
                </a:solidFill>
                <a:latin typeface="Calibri" panose="020F0502020204030204" pitchFamily="34" charset="0"/>
                <a:cs typeface="Calibri" panose="020F0502020204030204" pitchFamily="34" charset="0"/>
              </a:rPr>
              <a:t>D</a:t>
            </a:r>
            <a:r>
              <a:rPr kumimoji="0" lang="en-US" sz="2200" b="1"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OCUMENTED</a:t>
            </a:r>
            <a:r>
              <a:rPr kumimoji="0" lang="en-US" sz="22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and if needed member should be encouraged to contact the Health Plan for provider re-assignment. </a:t>
            </a:r>
          </a:p>
          <a:p>
            <a:pPr marL="11572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Member misses a scheduled IHA appointment and </a:t>
            </a:r>
            <a:r>
              <a:rPr kumimoji="0" lang="en-US" sz="2200" b="1"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TWO DOCUMENTED ATTEMPTS TO RESCHEDULE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have been unsuccessful.</a:t>
            </a:r>
          </a:p>
          <a:p>
            <a:pPr marL="814387" indent="-342900">
              <a:spcBef>
                <a:spcPct val="20000"/>
              </a:spcBef>
              <a:buClrTx/>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Must be evidence of follow up within 60 days for identified risks.</a:t>
            </a:r>
          </a:p>
          <a:p>
            <a:pPr marL="471487" indent="0">
              <a:spcBef>
                <a:spcPct val="20000"/>
              </a:spcBef>
              <a:buClrTx/>
              <a:buNone/>
              <a:defRPr/>
            </a:pPr>
            <a:r>
              <a:rPr lang="en-US" sz="2200" dirty="0">
                <a:solidFill>
                  <a:srgbClr val="FF0000"/>
                </a:solidFill>
                <a:latin typeface="Calibri" panose="020F0502020204030204" pitchFamily="34" charset="0"/>
                <a:cs typeface="Calibri" panose="020F0502020204030204" pitchFamily="34" charset="0"/>
              </a:rPr>
              <a:t>Documentation of refusals and number of attempts are very important! </a:t>
            </a:r>
            <a:endParaRPr kumimoji="0" lang="en-US" sz="22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1D1E9237-DEC2-49B1-AE64-2081765EB906}"/>
              </a:ext>
            </a:extLst>
          </p:cNvPr>
          <p:cNvPicPr>
            <a:picLocks noChangeAspect="1"/>
          </p:cNvPicPr>
          <p:nvPr/>
        </p:nvPicPr>
        <p:blipFill>
          <a:blip r:embed="rId3"/>
          <a:stretch>
            <a:fillRect/>
          </a:stretch>
        </p:blipFill>
        <p:spPr>
          <a:xfrm>
            <a:off x="8851626" y="2470731"/>
            <a:ext cx="3066571" cy="2279500"/>
          </a:xfrm>
          <a:prstGeom prst="rect">
            <a:avLst/>
          </a:prstGeom>
        </p:spPr>
      </p:pic>
    </p:spTree>
    <p:extLst>
      <p:ext uri="{BB962C8B-B14F-4D97-AF65-F5344CB8AC3E}">
        <p14:creationId xmlns:p14="http://schemas.microsoft.com/office/powerpoint/2010/main" val="28170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6</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IHA timeframe for appointment</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33214" y="1419710"/>
            <a:ext cx="6096000"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endPar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Timeframes</a:t>
            </a:r>
          </a:p>
          <a:p>
            <a:pPr marL="814387" indent="-342900">
              <a:spcBef>
                <a:spcPct val="20000"/>
              </a:spcBef>
              <a:buClr>
                <a:schemeClr val="accent1">
                  <a:lumMod val="50000"/>
                </a:schemeClr>
              </a:buClr>
            </a:pPr>
            <a:r>
              <a:rPr lang="en-US" sz="2200" dirty="0">
                <a:solidFill>
                  <a:schemeClr val="tx1"/>
                </a:solidFill>
                <a:latin typeface="+mn-lt"/>
              </a:rPr>
              <a:t>For members under the age of 18 months, the IHA also must be completed within 120 calendar days following the date of enrollment or within periodicity timelines established by the American Academy of Pediatrics (AAP) for ages 2 or younger, whichever is less. </a:t>
            </a:r>
            <a:endPar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endParaRPr>
          </a:p>
          <a:p>
            <a:pPr marL="471487" indent="0">
              <a:spcBef>
                <a:spcPct val="20000"/>
              </a:spcBef>
              <a:buClrTx/>
              <a:buNone/>
              <a:defRPr/>
            </a:pPr>
            <a:r>
              <a:rPr lang="en-US" sz="2200" dirty="0">
                <a:solidFill>
                  <a:srgbClr val="FF0000"/>
                </a:solidFill>
                <a:latin typeface="Calibri" panose="020F0502020204030204" pitchFamily="34" charset="0"/>
                <a:cs typeface="Calibri" panose="020F0502020204030204" pitchFamily="34" charset="0"/>
              </a:rPr>
              <a:t>DOCUMENTATION OF REFUSALS AND NUMBER OF ATTEMPTS ARE VERY IMPORTANT! </a:t>
            </a:r>
            <a:endParaRPr kumimoji="0" lang="en-US" sz="22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9C50D221-A869-4507-A8C4-C2525DC39CB1}"/>
              </a:ext>
            </a:extLst>
          </p:cNvPr>
          <p:cNvPicPr>
            <a:picLocks noChangeAspect="1"/>
          </p:cNvPicPr>
          <p:nvPr/>
        </p:nvPicPr>
        <p:blipFill>
          <a:blip r:embed="rId3"/>
          <a:stretch>
            <a:fillRect/>
          </a:stretch>
        </p:blipFill>
        <p:spPr>
          <a:xfrm>
            <a:off x="6788726" y="2315873"/>
            <a:ext cx="4428486" cy="2958090"/>
          </a:xfrm>
          <a:prstGeom prst="rect">
            <a:avLst/>
          </a:prstGeom>
        </p:spPr>
      </p:pic>
    </p:spTree>
    <p:extLst>
      <p:ext uri="{BB962C8B-B14F-4D97-AF65-F5344CB8AC3E}">
        <p14:creationId xmlns:p14="http://schemas.microsoft.com/office/powerpoint/2010/main" val="54825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7</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What should the IHA include?</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286533" y="2200759"/>
            <a:ext cx="10182928" cy="3305366"/>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r>
              <a:rPr lang="en-US" sz="2200" b="1" dirty="0">
                <a:solidFill>
                  <a:srgbClr val="48A23F"/>
                </a:solidFill>
                <a:latin typeface="Calibri" panose="020F0502020204030204" pitchFamily="34" charset="0"/>
                <a:cs typeface="Calibri" panose="020F0502020204030204" pitchFamily="34" charset="0"/>
              </a:rPr>
              <a:t>REMINDERS: Possible Audit Examples</a:t>
            </a:r>
            <a:endParaRPr kumimoji="0" lang="en-US" sz="22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marL="457200" indent="-457200">
              <a:buClr>
                <a:srgbClr val="004879"/>
              </a:buClr>
              <a:buFont typeface="+mj-lt"/>
              <a:buAutoNum type="arabicPeriod"/>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a:t>
            </a:r>
            <a:r>
              <a:rPr lang="en-US" sz="2200" dirty="0">
                <a:latin typeface="+mn-lt"/>
                <a:cs typeface="Helvetica" panose="020B0604020202020204" pitchFamily="34" charset="0"/>
              </a:rPr>
              <a:t>Records without complete IHAs were found  </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All IHAs must include a completed IHEBA/SHA portion.</a:t>
            </a:r>
          </a:p>
          <a:p>
            <a:pPr marL="342900" indent="-457200">
              <a:buClr>
                <a:srgbClr val="004879"/>
              </a:buClr>
              <a:buFont typeface="+mj-lt"/>
              <a:buAutoNum type="arabicPeriod"/>
            </a:pPr>
            <a:r>
              <a:rPr lang="en-US" sz="2200" dirty="0">
                <a:latin typeface="+mn-lt"/>
                <a:cs typeface="Helvetica" panose="020B0604020202020204" pitchFamily="34" charset="0"/>
              </a:rPr>
              <a:t>Records were found without IHAs present  </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There must be </a:t>
            </a:r>
            <a:r>
              <a:rPr lang="en-US" sz="2200" b="1" u="sng" dirty="0">
                <a:solidFill>
                  <a:srgbClr val="FF0000"/>
                </a:solidFill>
                <a:latin typeface="+mn-lt"/>
                <a:cs typeface="Helvetica" panose="020B0604020202020204" pitchFamily="34" charset="0"/>
              </a:rPr>
              <a:t>DOCUMENTED</a:t>
            </a:r>
            <a:r>
              <a:rPr lang="en-US" sz="2200" b="1" dirty="0">
                <a:solidFill>
                  <a:srgbClr val="FF0000"/>
                </a:solidFill>
                <a:latin typeface="+mn-lt"/>
                <a:cs typeface="Helvetica" panose="020B0604020202020204" pitchFamily="34" charset="0"/>
              </a:rPr>
              <a:t> attempts to fulfill the IHA requirement if there is a missed IHA appointment and no IHA is present in the record.</a:t>
            </a:r>
          </a:p>
          <a:p>
            <a:pPr marL="342900" indent="-457200">
              <a:buClr>
                <a:srgbClr val="004879"/>
              </a:buClr>
              <a:buFont typeface="+mj-lt"/>
              <a:buAutoNum type="arabicPeriod"/>
            </a:pPr>
            <a:r>
              <a:rPr lang="en-US" sz="2200" dirty="0">
                <a:latin typeface="+mn-lt"/>
                <a:cs typeface="Helvetica" panose="020B0604020202020204" pitchFamily="34" charset="0"/>
              </a:rPr>
              <a:t>IHAs were not updated for new members with existing PCPs</a:t>
            </a:r>
          </a:p>
          <a:p>
            <a:pPr marL="914400" lvl="1" indent="-457200">
              <a:buClr>
                <a:srgbClr val="004879"/>
              </a:buClr>
              <a:buFont typeface="+mj-lt"/>
              <a:buAutoNum type="alphaLcPeriod"/>
            </a:pPr>
            <a:r>
              <a:rPr lang="en-US" sz="2200" b="1" dirty="0">
                <a:solidFill>
                  <a:srgbClr val="FF0000"/>
                </a:solidFill>
                <a:latin typeface="+mn-lt"/>
                <a:cs typeface="Helvetica" panose="020B0604020202020204" pitchFamily="34" charset="0"/>
              </a:rPr>
              <a:t>Providers must update IHAs within 120 days of enrollment including for new Plan Members signing on with an existing PCP.  </a:t>
            </a:r>
          </a:p>
          <a:p>
            <a:pPr marL="1634490" lvl="3" indent="-457200">
              <a:buClr>
                <a:srgbClr val="004879"/>
              </a:buClr>
              <a:buFont typeface="+mj-lt"/>
              <a:buAutoNum type="romanLcPeriod"/>
            </a:pPr>
            <a:r>
              <a:rPr lang="en-US" sz="2200" dirty="0">
                <a:latin typeface="+mn-lt"/>
                <a:cs typeface="Helvetica" panose="020B0604020202020204" pitchFamily="34" charset="0"/>
              </a:rPr>
              <a:t>The PCP may document relevant medical record information into the IHA from the member’s old chart but must also conduct an updated physical exam if member has not had one within 12 months of enrollment.</a:t>
            </a:r>
          </a:p>
        </p:txBody>
      </p:sp>
    </p:spTree>
    <p:extLst>
      <p:ext uri="{BB962C8B-B14F-4D97-AF65-F5344CB8AC3E}">
        <p14:creationId xmlns:p14="http://schemas.microsoft.com/office/powerpoint/2010/main" val="24860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8</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286533" y="1916549"/>
            <a:ext cx="5037134" cy="2937780"/>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ct val="20000"/>
              </a:spcBef>
              <a:buNone/>
              <a:defRPr/>
            </a:pPr>
            <a:r>
              <a:rPr kumimoji="0" lang="en-US" sz="25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rPr>
              <a:t>For New Members</a:t>
            </a:r>
          </a:p>
          <a:p>
            <a:pPr marL="0" indent="0">
              <a:spcBef>
                <a:spcPct val="20000"/>
              </a:spcBef>
              <a:buNone/>
              <a:defRPr/>
            </a:pPr>
            <a:endParaRPr kumimoji="0" lang="en-US" sz="2200" b="1" i="0" u="none" strike="noStrike" kern="1200" cap="none" spc="0" normalizeH="0" baseline="0" noProof="0" dirty="0">
              <a:ln>
                <a:noFill/>
              </a:ln>
              <a:solidFill>
                <a:srgbClr val="48A23F"/>
              </a:solidFill>
              <a:effectLst/>
              <a:uLnTx/>
              <a:uFillTx/>
              <a:latin typeface="Calibri" panose="020F0502020204030204" pitchFamily="34" charset="0"/>
              <a:cs typeface="Calibri" panose="020F0502020204030204" pitchFamily="34" charset="0"/>
            </a:endParaRP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Comprehensive health history</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Physical exam</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Mental status exam</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Health education/anticipatory guidance</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Behavioral assessment</a:t>
            </a:r>
          </a:p>
          <a:p>
            <a:pPr>
              <a:spcBef>
                <a:spcPct val="20000"/>
              </a:spcBef>
              <a:defRPr/>
            </a:pPr>
            <a:r>
              <a:rPr kumimoji="0" lang="en-US" sz="2200" b="0" i="0" u="none" strike="noStrike" kern="1200" cap="none" spc="0" normalizeH="0" baseline="0" noProof="0" dirty="0">
                <a:ln>
                  <a:noFill/>
                </a:ln>
                <a:solidFill>
                  <a:schemeClr val="tx1"/>
                </a:solidFill>
                <a:effectLst/>
                <a:uLnTx/>
                <a:uFillTx/>
                <a:latin typeface="+mn-lt"/>
                <a:cs typeface="Calibri" panose="020F0502020204030204" pitchFamily="34" charset="0"/>
              </a:rPr>
              <a:t> Diagnoses and a plan of care</a:t>
            </a:r>
          </a:p>
        </p:txBody>
      </p:sp>
      <p:sp>
        <p:nvSpPr>
          <p:cNvPr id="9" name="TextBox 8">
            <a:extLst>
              <a:ext uri="{FF2B5EF4-FFF2-40B4-BE49-F238E27FC236}">
                <a16:creationId xmlns:a16="http://schemas.microsoft.com/office/drawing/2014/main" id="{57CC46E5-EC22-4B0C-AB01-8B2D706E67FF}"/>
              </a:ext>
            </a:extLst>
          </p:cNvPr>
          <p:cNvSpPr txBox="1"/>
          <p:nvPr/>
        </p:nvSpPr>
        <p:spPr>
          <a:xfrm>
            <a:off x="5408908" y="1916549"/>
            <a:ext cx="6094708" cy="477054"/>
          </a:xfrm>
          <a:prstGeom prst="rect">
            <a:avLst/>
          </a:prstGeom>
          <a:noFill/>
        </p:spPr>
        <p:txBody>
          <a:bodyPr wrap="square">
            <a:spAutoFit/>
          </a:bodyPr>
          <a:lstStyle/>
          <a:p>
            <a:r>
              <a:rPr lang="en-US" sz="2500" b="1" dirty="0">
                <a:solidFill>
                  <a:schemeClr val="accent4">
                    <a:lumMod val="60000"/>
                    <a:lumOff val="40000"/>
                  </a:schemeClr>
                </a:solidFill>
              </a:rPr>
              <a:t>Appointment Reminders </a:t>
            </a:r>
          </a:p>
        </p:txBody>
      </p:sp>
      <p:sp>
        <p:nvSpPr>
          <p:cNvPr id="11" name="TextBox 10">
            <a:extLst>
              <a:ext uri="{FF2B5EF4-FFF2-40B4-BE49-F238E27FC236}">
                <a16:creationId xmlns:a16="http://schemas.microsoft.com/office/drawing/2014/main" id="{39E0B596-360F-40FF-BE96-F638F84DF90A}"/>
              </a:ext>
            </a:extLst>
          </p:cNvPr>
          <p:cNvSpPr txBox="1"/>
          <p:nvPr/>
        </p:nvSpPr>
        <p:spPr>
          <a:xfrm>
            <a:off x="5136582" y="2592524"/>
            <a:ext cx="6094708" cy="3477875"/>
          </a:xfrm>
          <a:prstGeom prst="rect">
            <a:avLst/>
          </a:prstGeom>
          <a:noFill/>
        </p:spPr>
        <p:txBody>
          <a:bodyPr wrap="square">
            <a:spAutoFit/>
          </a:bodyPr>
          <a:lstStyle/>
          <a:p>
            <a:pPr marL="342900" indent="-342900">
              <a:buFont typeface="Arial" panose="020B0604020202020204" pitchFamily="34" charset="0"/>
              <a:buChar char="•"/>
            </a:pPr>
            <a:r>
              <a:rPr lang="en-US" sz="2200" dirty="0"/>
              <a:t>IHAs require an extended visit. Establish a routine for scheduling IHAs when the most support staff is available or limit the number of IHAs scheduled per hour</a:t>
            </a:r>
          </a:p>
          <a:p>
            <a:pPr marL="342900" indent="-342900">
              <a:buFont typeface="Arial" panose="020B0604020202020204" pitchFamily="34" charset="0"/>
              <a:buChar char="•"/>
            </a:pPr>
            <a:r>
              <a:rPr lang="en-US" sz="2200" dirty="0"/>
              <a:t>Call patients in advance request from them to complete the initial health history and/or SHA form over the phone or via your patient portal.</a:t>
            </a:r>
          </a:p>
          <a:p>
            <a:endParaRPr lang="en-US" sz="2200" dirty="0"/>
          </a:p>
          <a:p>
            <a:pPr marL="342900" indent="-342900">
              <a:buFont typeface="Arial" panose="020B0604020202020204" pitchFamily="34" charset="0"/>
              <a:buChar char="•"/>
            </a:pPr>
            <a:endParaRPr lang="en-US" sz="2200" dirty="0"/>
          </a:p>
          <a:p>
            <a:r>
              <a:rPr lang="en-US" sz="2200" dirty="0"/>
              <a:t> </a:t>
            </a:r>
          </a:p>
        </p:txBody>
      </p:sp>
    </p:spTree>
    <p:extLst>
      <p:ext uri="{BB962C8B-B14F-4D97-AF65-F5344CB8AC3E}">
        <p14:creationId xmlns:p14="http://schemas.microsoft.com/office/powerpoint/2010/main" val="75976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9</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a:xfrm>
            <a:off x="449263" y="320676"/>
            <a:ext cx="10020198" cy="1187450"/>
          </a:xfrm>
        </p:spPr>
        <p:txBody>
          <a:bodyPr/>
          <a:lstStyle/>
          <a:p>
            <a:r>
              <a:rPr lang="en-US" sz="4500" dirty="0"/>
              <a:t>Provider: Assessment Requirements</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10393" y="1980371"/>
            <a:ext cx="9873843" cy="3833769"/>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Clr>
                <a:srgbClr val="004879"/>
              </a:buClr>
              <a:buNone/>
            </a:pPr>
            <a:r>
              <a:rPr lang="en-US" sz="2000" b="1" dirty="0">
                <a:solidFill>
                  <a:srgbClr val="FF0000"/>
                </a:solidFill>
                <a:latin typeface="Calibri" panose="020F0502020204030204" pitchFamily="34" charset="0"/>
                <a:cs typeface="Calibri" panose="020F0502020204030204" pitchFamily="34" charset="0"/>
              </a:rPr>
              <a:t>The following regulatory and contractual requirements, and all age/gender-related requirements for members under age 21 and those age 21 and over:  </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a history of the member's physical and mental health, an identification or risks, an assessment of need for preventive screens or services, and health education, and the diagnosis and plan for treatment for any diseases.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evidence of a comprehensive physical exam.</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documentation of need for ACIP-recommended immunizations.</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records includes a SHA/IHEBA using an age-appropriate DHCS-approved assessment tool.</a:t>
            </a:r>
          </a:p>
          <a:p>
            <a:pPr>
              <a:buClr>
                <a:srgbClr val="004879"/>
              </a:buClr>
            </a:pPr>
            <a:r>
              <a:rPr lang="en-US" sz="2000" dirty="0">
                <a:solidFill>
                  <a:schemeClr val="tx1"/>
                </a:solidFill>
                <a:latin typeface="Calibri" panose="020F0502020204030204" pitchFamily="34" charset="0"/>
                <a:cs typeface="Calibri" panose="020F0502020204030204" pitchFamily="34" charset="0"/>
              </a:rPr>
              <a:t> The medical record includes a dental screening or oral health assessment.</a:t>
            </a:r>
          </a:p>
          <a:p>
            <a:pPr>
              <a:buClr>
                <a:srgbClr val="004879"/>
              </a:buClr>
            </a:pPr>
            <a:r>
              <a:rPr lang="en-US" sz="2000" dirty="0">
                <a:solidFill>
                  <a:schemeClr val="tx1"/>
                </a:solidFill>
                <a:latin typeface="Calibri" panose="020F0502020204030204" pitchFamily="34" charset="0"/>
                <a:cs typeface="Calibri" panose="020F0502020204030204" pitchFamily="34" charset="0"/>
              </a:rPr>
              <a:t> For members considered high-risk, the medical record includes TB screening as age-appropriate and as medically-indicated, including a Mantoux skin test.  </a:t>
            </a:r>
            <a:r>
              <a:rPr lang="en-US" sz="2000" i="1"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65043532"/>
      </p:ext>
    </p:extLst>
  </p:cSld>
  <p:clrMapOvr>
    <a:masterClrMapping/>
  </p:clrMapOvr>
</p:sld>
</file>

<file path=ppt/theme/theme1.xml><?xml version="1.0" encoding="utf-8"?>
<a:theme xmlns:a="http://schemas.openxmlformats.org/drawingml/2006/main" name="1_Blank">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3753C358-AE5E-4CED-BA01-5D42C5FB1EB2}"/>
    </a:ext>
  </a:extLst>
</a:theme>
</file>

<file path=ppt/theme/theme10.xml><?xml version="1.0" encoding="utf-8"?>
<a:theme xmlns:a="http://schemas.openxmlformats.org/drawingml/2006/main" name="8_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596D53E4-C1CC-4B18-A2C2-F5B726E3C0EB}"/>
    </a:ext>
  </a:extLst>
</a:theme>
</file>

<file path=ppt/theme/theme11.xml><?xml version="1.0" encoding="utf-8"?>
<a:theme xmlns:a="http://schemas.openxmlformats.org/drawingml/2006/main" name="21_Basic Body Layout">
  <a:themeElements>
    <a:clrScheme name="Custom 4">
      <a:dk1>
        <a:srgbClr val="000000"/>
      </a:dk1>
      <a:lt1>
        <a:srgbClr val="FFFFFF"/>
      </a:lt1>
      <a:dk2>
        <a:srgbClr val="44546A"/>
      </a:dk2>
      <a:lt2>
        <a:srgbClr val="E7E6E6"/>
      </a:lt2>
      <a:accent1>
        <a:srgbClr val="007E79"/>
      </a:accent1>
      <a:accent2>
        <a:srgbClr val="AAC832"/>
      </a:accent2>
      <a:accent3>
        <a:srgbClr val="684F40"/>
      </a:accent3>
      <a:accent4>
        <a:srgbClr val="F58024"/>
      </a:accent4>
      <a:accent5>
        <a:srgbClr val="CB177D"/>
      </a:accent5>
      <a:accent6>
        <a:srgbClr val="6E2A8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2 QMC Slides Synopsis.potx" id="{F8BDA331-76C5-4D0B-B870-94D6824838A7}" vid="{1663A47A-6F6A-4FEE-9872-55AF1C3F546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62B4E418-8A98-4FB2-9DB0-C1642D917333}"/>
    </a:ext>
  </a:extLst>
</a:theme>
</file>

<file path=ppt/theme/theme3.xml><?xml version="1.0" encoding="utf-8"?>
<a:theme xmlns:a="http://schemas.openxmlformats.org/drawingml/2006/main" name="2_agen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D4E604F8-7DED-425A-9CB2-BC5A40629379}"/>
    </a:ext>
  </a:extLst>
</a:theme>
</file>

<file path=ppt/theme/theme4.xml><?xml version="1.0" encoding="utf-8"?>
<a:theme xmlns:a="http://schemas.openxmlformats.org/drawingml/2006/main" name="3_divider with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0A7C999E-7F9E-4B39-AE4D-6612172E8F69}"/>
    </a:ext>
  </a:extLst>
</a:theme>
</file>

<file path=ppt/theme/theme5.xml><?xml version="1.0" encoding="utf-8"?>
<a:theme xmlns:a="http://schemas.openxmlformats.org/drawingml/2006/main" name="4_divider no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6B94D53A-BB81-413B-AD75-BBA9B2B7A675}"/>
    </a:ext>
  </a:extLst>
</a:theme>
</file>

<file path=ppt/theme/theme6.xml><?xml version="1.0" encoding="utf-8"?>
<a:theme xmlns:a="http://schemas.openxmlformats.org/drawingml/2006/main" name="5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C9AB2829-94DF-4DDE-9361-C09536E3BBBB}"/>
    </a:ext>
  </a:extLst>
</a:theme>
</file>

<file path=ppt/theme/theme7.xml><?xml version="1.0" encoding="utf-8"?>
<a:theme xmlns:a="http://schemas.openxmlformats.org/drawingml/2006/main" name="6_content slides (alternate)">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285C965E-835C-45FB-95CB-5ECFF4A70F8C}"/>
    </a:ext>
  </a:extLst>
</a:theme>
</file>

<file path=ppt/theme/theme8.xml><?xml version="1.0" encoding="utf-8"?>
<a:theme xmlns:a="http://schemas.openxmlformats.org/drawingml/2006/main" name="6_qu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9AABD5B9-9B22-4E4A-8F1B-72BCB300EDAA}"/>
    </a:ext>
  </a:extLst>
</a:theme>
</file>

<file path=ppt/theme/theme9.xml><?xml version="1.0" encoding="utf-8"?>
<a:theme xmlns:a="http://schemas.openxmlformats.org/drawingml/2006/main" name="7_full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5BEC3F72-8699-4921-9C44-294565D1B3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Document</p:Name>
  <p:Description/>
  <p:Statement/>
  <p:PolicyItems>
    <p:PolicyItem featureId="Microsoft.Office.RecordsManagement.PolicyFeatures.Expiration" staticId="0x0101|537540356" UniqueId="c31f0806-0649-409a-8aa2-e7920838d1ff">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Expires</property>
                  <propertyId>6a09e75b-8d17-4698-94a8-371eda1af1ac</propertyId>
                  <period>days</period>
                </formula>
                <action type="action" id="Microsoft.Office.RecordsManagement.PolicyFeatures.Expiration.Action.SubmitFileCopy" destnExplanation="Transferred due to organizational policy" destnId="d79338d1-bd06-4485-8aa9-8b9a873b5261" destnName="Archive" destnUrl="https://memorialcare.sharepoint.com/sites/MCArchiveUAT/_vti_bin/OfficialFile.asmx"/>
              </data>
            </stages>
          </Schedule>
        </Schedules>
      </p:CustomData>
    </p:PolicyItem>
  </p:PolicyItems>
</p:Policy>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xpires xmlns="http://schemas.microsoft.com/sharepoint/v3" xsi:nil="true"/>
    <j9ffbf819900478e839b0902a8a49ffb xmlns="b2de62fc-8851-4d51-9d76-3678c7047a52">
      <Terms xmlns="http://schemas.microsoft.com/office/infopath/2007/PartnerControls"/>
    </j9ffbf819900478e839b0902a8a49ffb>
    <TaxCatchAll xmlns="b2de62fc-8851-4d51-9d76-3678c7047a52"/>
  </documentManagement>
</p:properties>
</file>

<file path=customXml/item5.xml><?xml version="1.0" encoding="utf-8"?>
<ct:contentTypeSchema xmlns:ct="http://schemas.microsoft.com/office/2006/metadata/contentType" xmlns:ma="http://schemas.microsoft.com/office/2006/metadata/properties/metaAttributes" ct:_="" ma:_="" ma:contentTypeName="MHDocument" ma:contentTypeID="0x010100B33EFEB5AB1F7043932B1EF4FC42A71E009A1A8876C5235742AB276AE52C7B73BB" ma:contentTypeVersion="18" ma:contentTypeDescription="Memorial Health Organization Document" ma:contentTypeScope="" ma:versionID="92d528dd2c46c9e8f67f1b1c2270822e">
  <xsd:schema xmlns:xsd="http://www.w3.org/2001/XMLSchema" xmlns:xs="http://www.w3.org/2001/XMLSchema" xmlns:p="http://schemas.microsoft.com/office/2006/metadata/properties" xmlns:ns1="http://schemas.microsoft.com/sharepoint/v3" xmlns:ns2="b2de62fc-8851-4d51-9d76-3678c7047a52" xmlns:ns3="d77883d4-88d1-449e-8465-8791a31374a8" targetNamespace="http://schemas.microsoft.com/office/2006/metadata/properties" ma:root="true" ma:fieldsID="d54ccc845298270ea765e67b0e0384da" ns1:_="" ns2:_="" ns3:_="">
    <xsd:import namespace="http://schemas.microsoft.com/sharepoint/v3"/>
    <xsd:import namespace="b2de62fc-8851-4d51-9d76-3678c7047a52"/>
    <xsd:import namespace="d77883d4-88d1-449e-8465-8791a31374a8"/>
    <xsd:element name="properties">
      <xsd:complexType>
        <xsd:sequence>
          <xsd:element name="documentManagement">
            <xsd:complexType>
              <xsd:all>
                <xsd:element ref="ns2:j9ffbf819900478e839b0902a8a49ffb" minOccurs="0"/>
                <xsd:element ref="ns2:TaxCatchAll" minOccurs="0"/>
                <xsd:element ref="ns2:TaxCatchAllLabel" minOccurs="0"/>
                <xsd:element ref="ns1:Expires"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2:SharedWithUsers" minOccurs="0"/>
                <xsd:element ref="ns2:SharedWithDetails" minOccurs="0"/>
                <xsd:element ref="ns3:MediaServiceDateTaken"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xpires" ma:index="12" nillable="true" ma:displayName="Expires" ma:format="DateOnly" ma:internalName="Expires" ma:readOnly="false">
      <xsd:simpleType>
        <xsd:restriction base="dms:DateTime"/>
      </xsd:simpleType>
    </xsd:element>
    <xsd:element name="_dlc_Exempt" ma:index="13" nillable="true" ma:displayName="Exempt from Policy" ma:description="" ma:hidden="true" ma:internalName="_dlc_Exempt" ma:readOnly="true">
      <xsd:simpleType>
        <xsd:restriction base="dms:Unknown"/>
      </xsd:simpleType>
    </xsd:element>
    <xsd:element name="_dlc_ExpireDateSaved" ma:index="14" nillable="true" ma:displayName="Original Expiration Date" ma:description="" ma:hidden="true" ma:internalName="_dlc_ExpireDateSaved" ma:readOnly="true">
      <xsd:simpleType>
        <xsd:restriction base="dms:DateTime"/>
      </xsd:simpleType>
    </xsd:element>
    <xsd:element name="_dlc_ExpireDate" ma:index="15"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de62fc-8851-4d51-9d76-3678c7047a52" elementFormDefault="qualified">
    <xsd:import namespace="http://schemas.microsoft.com/office/2006/documentManagement/types"/>
    <xsd:import namespace="http://schemas.microsoft.com/office/infopath/2007/PartnerControls"/>
    <xsd:element name="j9ffbf819900478e839b0902a8a49ffb" ma:index="8" nillable="true" ma:taxonomy="true" ma:internalName="j9ffbf819900478e839b0902a8a49ffb" ma:taxonomyFieldName="MHOwner" ma:displayName="Owner" ma:fieldId="{39ffbf81-9900-478e-839b-0902a8a49ffb}" ma:sspId="63855119-7326-4794-87bd-7240277b1884" ma:termSetId="177297e0-3cef-4290-b655-5b630df8159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5e70839-1afb-4708-98b9-fd4d432451e9}" ma:internalName="TaxCatchAll" ma:showField="CatchAllData" ma:web="b2de62fc-8851-4d51-9d76-3678c7047a5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5e70839-1afb-4708-98b9-fd4d432451e9}" ma:internalName="TaxCatchAllLabel" ma:readOnly="true" ma:showField="CatchAllDataLabel" ma:web="b2de62fc-8851-4d51-9d76-3678c7047a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883d4-88d1-449e-8465-8791a31374a8"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073BCF-08B8-45AD-BCE1-81DB01BA333C}">
  <ds:schemaRefs>
    <ds:schemaRef ds:uri="http://schemas.microsoft.com/sharepoint/v3/contenttype/forms"/>
  </ds:schemaRefs>
</ds:datastoreItem>
</file>

<file path=customXml/itemProps2.xml><?xml version="1.0" encoding="utf-8"?>
<ds:datastoreItem xmlns:ds="http://schemas.openxmlformats.org/officeDocument/2006/customXml" ds:itemID="{64C6C45B-1487-499B-80DA-C079C79FF43D}">
  <ds:schemaRefs>
    <ds:schemaRef ds:uri="office.server.policy"/>
  </ds:schemaRefs>
</ds:datastoreItem>
</file>

<file path=customXml/itemProps3.xml><?xml version="1.0" encoding="utf-8"?>
<ds:datastoreItem xmlns:ds="http://schemas.openxmlformats.org/officeDocument/2006/customXml" ds:itemID="{429ADC08-35A7-445A-82A6-70B03812F8EB}">
  <ds:schemaRefs>
    <ds:schemaRef ds:uri="http://schemas.microsoft.com/sharepoint/events"/>
  </ds:schemaRefs>
</ds:datastoreItem>
</file>

<file path=customXml/itemProps4.xml><?xml version="1.0" encoding="utf-8"?>
<ds:datastoreItem xmlns:ds="http://schemas.openxmlformats.org/officeDocument/2006/customXml" ds:itemID="{8F474C25-9D2E-4386-AA46-ADBAA09AECB3}">
  <ds:schemaRefs>
    <ds:schemaRef ds:uri="http://purl.org/dc/elements/1.1/"/>
    <ds:schemaRef ds:uri="http://schemas.microsoft.com/office/2006/metadata/properties"/>
    <ds:schemaRef ds:uri="http://schemas.microsoft.com/sharepoint/v3"/>
    <ds:schemaRef ds:uri="b2de62fc-8851-4d51-9d76-3678c7047a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7883d4-88d1-449e-8465-8791a31374a8"/>
    <ds:schemaRef ds:uri="http://www.w3.org/XML/1998/namespace"/>
    <ds:schemaRef ds:uri="http://purl.org/dc/dcmitype/"/>
  </ds:schemaRefs>
</ds:datastoreItem>
</file>

<file path=customXml/itemProps5.xml><?xml version="1.0" encoding="utf-8"?>
<ds:datastoreItem xmlns:ds="http://schemas.openxmlformats.org/officeDocument/2006/customXml" ds:itemID="{795FE575-A3E3-4D6D-85F7-5C2686AD8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de62fc-8851-4d51-9d76-3678c7047a52"/>
    <ds:schemaRef ds:uri="d77883d4-88d1-449e-8465-8791a3137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Select-Health-Plan-Template</Template>
  <TotalTime>6870</TotalTime>
  <Words>2060</Words>
  <Application>Microsoft Office PowerPoint</Application>
  <PresentationFormat>Widescreen</PresentationFormat>
  <Paragraphs>193</Paragraphs>
  <Slides>20</Slides>
  <Notes>10</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20</vt:i4>
      </vt:variant>
    </vt:vector>
  </HeadingPairs>
  <TitlesOfParts>
    <vt:vector size="41" baseType="lpstr">
      <vt:lpstr>.AppleSystemUIFont</vt:lpstr>
      <vt:lpstr>Arial</vt:lpstr>
      <vt:lpstr>ArialMT</vt:lpstr>
      <vt:lpstr>Calibri</vt:lpstr>
      <vt:lpstr>Calibri Light</vt:lpstr>
      <vt:lpstr>Century Gothic</vt:lpstr>
      <vt:lpstr>Helvetica</vt:lpstr>
      <vt:lpstr>Times New Roman</vt:lpstr>
      <vt:lpstr>Wingdings</vt:lpstr>
      <vt:lpstr>1_Blank</vt:lpstr>
      <vt:lpstr>1_cover</vt:lpstr>
      <vt:lpstr>2_agenda</vt:lpstr>
      <vt:lpstr>3_divider with image</vt:lpstr>
      <vt:lpstr>4_divider no image</vt:lpstr>
      <vt:lpstr>5_content slides</vt:lpstr>
      <vt:lpstr>6_content slides (alternate)</vt:lpstr>
      <vt:lpstr>6_quotes</vt:lpstr>
      <vt:lpstr>7_full image</vt:lpstr>
      <vt:lpstr>8_thank you</vt:lpstr>
      <vt:lpstr>21_Basic Body Layout</vt:lpstr>
      <vt:lpstr>6_content slides</vt:lpstr>
      <vt:lpstr>Initial Health Assessment  (IHA) Provider Training</vt:lpstr>
      <vt:lpstr>PowerPoint Presentation</vt:lpstr>
      <vt:lpstr>What is the Initial Health Assessment (IHA)?  Regulatory and Network Standards </vt:lpstr>
      <vt:lpstr>What is the Initial Health Assessment (IHA)?  Compliance </vt:lpstr>
      <vt:lpstr>Provider: IHA timeframe for appointment</vt:lpstr>
      <vt:lpstr>Provider: IHA timeframe for appointment</vt:lpstr>
      <vt:lpstr>Provider: What should the IHA include?</vt:lpstr>
      <vt:lpstr>Provider: Assessment Requirements</vt:lpstr>
      <vt:lpstr>Provider: Assessment Requirements</vt:lpstr>
      <vt:lpstr>Provider: Assessment Requirements</vt:lpstr>
      <vt:lpstr>2023 Name Change: Initial Health Appointment</vt:lpstr>
      <vt:lpstr>Patient: Timing of appointment </vt:lpstr>
      <vt:lpstr>Staying Healthy Assessment (SHA) Form </vt:lpstr>
      <vt:lpstr>PowerPoint Presentation</vt:lpstr>
      <vt:lpstr>SHA Periodicity </vt:lpstr>
      <vt:lpstr>SHA Periodicity (Continued) </vt:lpstr>
      <vt:lpstr>NEW: Staying Healthy Assessment Form for SENIORS </vt:lpstr>
      <vt:lpstr>How to submit IHA/SHA documents</vt:lpstr>
      <vt:lpstr>Quality Best Practices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Committee</dc:title>
  <dc:creator>Brittany Head, MPH</dc:creator>
  <cp:lastModifiedBy>Syntyche Jenkins (3)</cp:lastModifiedBy>
  <cp:revision>291</cp:revision>
  <dcterms:created xsi:type="dcterms:W3CDTF">2020-09-30T21:39:30Z</dcterms:created>
  <dcterms:modified xsi:type="dcterms:W3CDTF">2024-12-20T17:35:32Z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0x010100B33EFEB5AB1F7043932B1EF4FC42A71E009A1A8876C5235742AB276AE52C7B73BB</vt:lpwstr>
  </property>
  <property fmtid="{D5CDD505-2E9C-101B-9397-08002B2CF9AE}" pid="3" name="_dlc_policyId">
    <vt:lpwstr>0x0101|537540356</vt:lpwstr>
  </property>
  <property fmtid="{D5CDD505-2E9C-101B-9397-08002B2CF9AE}" pid="4" name="ItemRetentionFormula">
    <vt:lpwstr>&lt;formula id="Microsoft.Office.RecordsManagement.PolicyFeatures.Expiration.Formula.BuiltIn"&gt;&lt;number&gt;0&lt;/number&gt;&lt;property&gt;Expires&lt;/property&gt;&lt;propertyId&gt;6a09e75b-8d17-4698-94a8-371eda1af1ac&lt;/propertyId&gt;&lt;period&gt;days&lt;/period&gt;&lt;/formula&gt;</vt:lpwstr>
  </property>
</Properties>
</file>